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embeddings/oleObject1.bin" ContentType="application/vnd.openxmlformats-officedocument.oleObject"/>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8"/>
  </p:notesMasterIdLst>
  <p:handoutMasterIdLst>
    <p:handoutMasterId r:id="rId49"/>
  </p:handoutMasterIdLst>
  <p:sldIdLst>
    <p:sldId id="256" r:id="rId2"/>
    <p:sldId id="390" r:id="rId3"/>
    <p:sldId id="385" r:id="rId4"/>
    <p:sldId id="387" r:id="rId5"/>
    <p:sldId id="343" r:id="rId6"/>
    <p:sldId id="386" r:id="rId7"/>
    <p:sldId id="344" r:id="rId8"/>
    <p:sldId id="388" r:id="rId9"/>
    <p:sldId id="291" r:id="rId10"/>
    <p:sldId id="323" r:id="rId11"/>
    <p:sldId id="389" r:id="rId12"/>
    <p:sldId id="403" r:id="rId13"/>
    <p:sldId id="327" r:id="rId14"/>
    <p:sldId id="406" r:id="rId15"/>
    <p:sldId id="349" r:id="rId16"/>
    <p:sldId id="402" r:id="rId17"/>
    <p:sldId id="405" r:id="rId18"/>
    <p:sldId id="404" r:id="rId19"/>
    <p:sldId id="347" r:id="rId20"/>
    <p:sldId id="350" r:id="rId21"/>
    <p:sldId id="397" r:id="rId22"/>
    <p:sldId id="401" r:id="rId23"/>
    <p:sldId id="400" r:id="rId24"/>
    <p:sldId id="398" r:id="rId25"/>
    <p:sldId id="399" r:id="rId26"/>
    <p:sldId id="383" r:id="rId27"/>
    <p:sldId id="384" r:id="rId28"/>
    <p:sldId id="391" r:id="rId29"/>
    <p:sldId id="392" r:id="rId30"/>
    <p:sldId id="393" r:id="rId31"/>
    <p:sldId id="394" r:id="rId32"/>
    <p:sldId id="395" r:id="rId33"/>
    <p:sldId id="396" r:id="rId34"/>
    <p:sldId id="338" r:id="rId35"/>
    <p:sldId id="363" r:id="rId36"/>
    <p:sldId id="364" r:id="rId37"/>
    <p:sldId id="326" r:id="rId38"/>
    <p:sldId id="324" r:id="rId39"/>
    <p:sldId id="382" r:id="rId40"/>
    <p:sldId id="342" r:id="rId41"/>
    <p:sldId id="368" r:id="rId42"/>
    <p:sldId id="353" r:id="rId43"/>
    <p:sldId id="371" r:id="rId44"/>
    <p:sldId id="372" r:id="rId45"/>
    <p:sldId id="355" r:id="rId46"/>
    <p:sldId id="36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07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4" d="100"/>
          <a:sy n="94" d="100"/>
        </p:scale>
        <p:origin x="-118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62DFD8-C9BE-374D-AEB5-D9EF1FD65FBF}" type="datetimeFigureOut">
              <a:rPr lang="en-US" smtClean="0"/>
              <a:t>12/16/16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E2B999-71E7-9D48-9314-62688FD74D7E}" type="slidenum">
              <a:rPr lang="en-US" smtClean="0"/>
              <a:t>‹#›</a:t>
            </a:fld>
            <a:endParaRPr lang="en-US"/>
          </a:p>
        </p:txBody>
      </p:sp>
    </p:spTree>
    <p:extLst>
      <p:ext uri="{BB962C8B-B14F-4D97-AF65-F5344CB8AC3E}">
        <p14:creationId xmlns:p14="http://schemas.microsoft.com/office/powerpoint/2010/main" val="37374004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2D1AC6-6F27-2546-B051-5F73C12FF477}" type="datetimeFigureOut">
              <a:rPr lang="en-US" smtClean="0"/>
              <a:t>12/16/16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8A3339-40C8-1341-B888-4B4091CC29F5}" type="slidenum">
              <a:rPr lang="en-US" smtClean="0"/>
              <a:t>‹#›</a:t>
            </a:fld>
            <a:endParaRPr lang="en-US"/>
          </a:p>
        </p:txBody>
      </p:sp>
    </p:spTree>
    <p:extLst>
      <p:ext uri="{BB962C8B-B14F-4D97-AF65-F5344CB8AC3E}">
        <p14:creationId xmlns:p14="http://schemas.microsoft.com/office/powerpoint/2010/main" val="24524197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quoteinvestigator.com/2013/01/10/watch-your-thought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doQOKmrptDU" TargetMode="External"/><Relationship Id="rId4" Type="http://schemas.openxmlformats.org/officeDocument/2006/relationships/hyperlink" Target="https://www.google.com/search?tbo=p&amp;tbm=bks&amp;q=inauthor:%22David+P.+Hanna%22" TargetMode="External"/><Relationship Id="rId5" Type="http://schemas.openxmlformats.org/officeDocument/2006/relationships/hyperlink" Target="https://www.google.com/search?tbo=p&amp;tbm=bks&amp;q=subject:%22Business+&amp;+Economics%22&amp;source=gbs_ge_summary_r&amp;cad=0"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The_Revenge_of_Gaia" TargetMode="External"/><Relationship Id="rId4" Type="http://schemas.openxmlformats.org/officeDocument/2006/relationships/hyperlink" Target="https://en.wikipedia.org/wiki/Rainforests" TargetMode="External"/><Relationship Id="rId5" Type="http://schemas.openxmlformats.org/officeDocument/2006/relationships/hyperlink" Target="https://en.wikipedia.org/wiki/Greenhouse_gases" TargetMode="External"/><Relationship Id="rId6" Type="http://schemas.openxmlformats.org/officeDocument/2006/relationships/hyperlink" Target="https://en.wikipedia.org/wiki/Negative_feedback" TargetMode="External"/><Relationship Id="rId7" Type="http://schemas.openxmlformats.org/officeDocument/2006/relationships/hyperlink" Target="https://en.wikipedia.org/wiki/Homeostasis" TargetMode="External"/><Relationship Id="rId8" Type="http://schemas.openxmlformats.org/officeDocument/2006/relationships/hyperlink" Target="https://en.wikipedia.org/wiki/Positive_feedback" TargetMode="External"/><Relationship Id="rId9" Type="http://schemas.openxmlformats.org/officeDocument/2006/relationships/hyperlink" Target="https://en.wikipedia.org/wiki/Global_warming" TargetMode="External"/><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 Id="rId3" Type="http://schemas.openxmlformats.org/officeDocument/2006/relationships/hyperlink" Target="http://davidboje.com/vita/paper_pdfs/University%20Sustainability%20and%20System%20Ontology%20final%20class%20revision.htm"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Sow a thought, Reap a word</a:t>
            </a:r>
          </a:p>
          <a:p>
            <a:r>
              <a:rPr lang="en-US" dirty="0" smtClean="0"/>
              <a:t>Sow a word, Reap an action</a:t>
            </a:r>
          </a:p>
          <a:p>
            <a:r>
              <a:rPr lang="en-US" dirty="0" smtClean="0"/>
              <a:t>Sow an action, Reap a habit</a:t>
            </a:r>
          </a:p>
          <a:p>
            <a:r>
              <a:rPr lang="en-US" dirty="0" smtClean="0"/>
              <a:t>Sow a habit, Reap a character</a:t>
            </a:r>
          </a:p>
          <a:p>
            <a:r>
              <a:rPr lang="en-US" dirty="0" smtClean="0"/>
              <a:t>Sow a character, Reap a destiny</a:t>
            </a:r>
          </a:p>
          <a:p>
            <a:pPr marL="0" indent="0" fontAlgn="base">
              <a:buNone/>
            </a:pPr>
            <a:endParaRPr lang="en-US" sz="1200" b="1" i="1" dirty="0" smtClean="0"/>
          </a:p>
          <a:p>
            <a:pPr marL="0" indent="0" fontAlgn="base">
              <a:buNone/>
            </a:pPr>
            <a:endParaRPr lang="en-US" sz="1200" b="1" i="1" dirty="0" smtClean="0"/>
          </a:p>
          <a:p>
            <a:pPr marL="0" indent="0" fontAlgn="base">
              <a:buNone/>
            </a:pPr>
            <a:r>
              <a:rPr lang="en-US" sz="1200" b="1" i="1" dirty="0" smtClean="0"/>
              <a:t>“Watch your thoughts, they become words;</a:t>
            </a:r>
            <a:br>
              <a:rPr lang="en-US" sz="1200" b="1" i="1" dirty="0" smtClean="0"/>
            </a:br>
            <a:r>
              <a:rPr lang="en-US" sz="1200" b="1" i="1" dirty="0" smtClean="0"/>
              <a:t>watch your words, they become actions;</a:t>
            </a:r>
            <a:br>
              <a:rPr lang="en-US" sz="1200" b="1" i="1" dirty="0" smtClean="0"/>
            </a:br>
            <a:r>
              <a:rPr lang="en-US" sz="1200" b="1" i="1" dirty="0" smtClean="0"/>
              <a:t>watch your actions, they become habits;</a:t>
            </a:r>
            <a:br>
              <a:rPr lang="en-US" sz="1200" b="1" i="1" dirty="0" smtClean="0"/>
            </a:br>
            <a:r>
              <a:rPr lang="en-US" sz="1200" b="1" i="1" dirty="0" smtClean="0"/>
              <a:t>watch your habits, they become character;</a:t>
            </a:r>
            <a:br>
              <a:rPr lang="en-US" sz="1200" b="1" i="1" dirty="0" smtClean="0"/>
            </a:br>
            <a:r>
              <a:rPr lang="en-US" sz="1200" b="1" i="1" dirty="0" smtClean="0"/>
              <a:t>watch your character, for it becomes your destiny”</a:t>
            </a:r>
            <a:endParaRPr lang="en-US" sz="1200" b="1" dirty="0" smtClean="0"/>
          </a:p>
          <a:p>
            <a:pPr fontAlgn="base"/>
            <a:r>
              <a:rPr lang="en-US" i="1" dirty="0" smtClean="0"/>
              <a:t>FRANK </a:t>
            </a:r>
            <a:r>
              <a:rPr lang="en-US" i="1" dirty="0" err="1" smtClean="0"/>
              <a:t>OUTLAW</a:t>
            </a:r>
            <a:r>
              <a:rPr lang="en-US" i="1" dirty="0" err="1" smtClean="0">
                <a:sym typeface="Wingdings"/>
              </a:rPr>
              <a:t></a:t>
            </a:r>
            <a:r>
              <a:rPr lang="en-US" i="1" dirty="0" err="1" smtClean="0"/>
              <a:t>Late</a:t>
            </a:r>
            <a:r>
              <a:rPr lang="en-US" i="1" dirty="0" smtClean="0"/>
              <a:t> President of the </a:t>
            </a:r>
            <a:r>
              <a:rPr lang="en-US" i="1" dirty="0" err="1" smtClean="0"/>
              <a:t>Bi-Lo</a:t>
            </a:r>
            <a:r>
              <a:rPr lang="en-US" i="1" dirty="0" smtClean="0"/>
              <a:t> Stores</a:t>
            </a:r>
            <a:endParaRPr lang="en-US" dirty="0" smtClean="0"/>
          </a:p>
          <a:p>
            <a:pPr marL="0" indent="0">
              <a:buNone/>
            </a:pPr>
            <a:r>
              <a:rPr lang="en-US" b="1" dirty="0" smtClean="0">
                <a:sym typeface="Wingdings"/>
              </a:rPr>
              <a:t></a:t>
            </a:r>
            <a:r>
              <a:rPr lang="en-US" dirty="0" smtClean="0">
                <a:sym typeface="Wingdings"/>
              </a:rPr>
              <a:t>Often wrongly attributed to Ralph Waldo Emerson, its from news article by Frank Outlaw in May 1977, and popular again by Steven Covey (</a:t>
            </a:r>
            <a:r>
              <a:rPr lang="en-US" dirty="0" smtClean="0">
                <a:sym typeface="Wingdings"/>
                <a:hlinkClick r:id="rId3"/>
              </a:rPr>
              <a:t>quote investigator</a:t>
            </a:r>
            <a:r>
              <a:rPr lang="en-US" dirty="0" smtClean="0">
                <a:sym typeface="Wingding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1D8A3339-40C8-1341-B888-4B4091CC29F5}" type="slidenum">
              <a:rPr lang="en-US" smtClean="0"/>
              <a:t>9</a:t>
            </a:fld>
            <a:endParaRPr lang="en-US"/>
          </a:p>
        </p:txBody>
      </p:sp>
    </p:spTree>
    <p:extLst>
      <p:ext uri="{BB962C8B-B14F-4D97-AF65-F5344CB8AC3E}">
        <p14:creationId xmlns:p14="http://schemas.microsoft.com/office/powerpoint/2010/main" val="65392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quoteinvestigator.com</a:t>
            </a:r>
            <a:r>
              <a:rPr lang="en-US" dirty="0" smtClean="0"/>
              <a:t>/2013/01/10/watch-your-thoughts/</a:t>
            </a:r>
          </a:p>
          <a:p>
            <a:r>
              <a:rPr lang="en-US" sz="1200" kern="1200" dirty="0" smtClean="0">
                <a:solidFill>
                  <a:schemeClr val="tx1"/>
                </a:solidFill>
                <a:effectLst/>
                <a:latin typeface="+mn-lt"/>
                <a:ea typeface="+mn-ea"/>
                <a:cs typeface="+mn-cs"/>
              </a:rPr>
              <a:t>Published on Jun 27, 2014</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Often misattributed to W. Edward Deming in management, or Paul </a:t>
            </a:r>
            <a:r>
              <a:rPr lang="en-US" sz="1200" dirty="0" err="1" smtClean="0"/>
              <a:t>Batalden</a:t>
            </a:r>
            <a:r>
              <a:rPr lang="en-US" sz="1200" dirty="0" smtClean="0"/>
              <a:t> in Health policy  (</a:t>
            </a:r>
            <a:r>
              <a:rPr lang="en-US" sz="1200" dirty="0" smtClean="0">
                <a:hlinkClick r:id="rId3"/>
              </a:rPr>
              <a:t>YouTube</a:t>
            </a:r>
            <a:r>
              <a:rPr lang="en-US" sz="1200" dirty="0" smtClean="0"/>
              <a:t>) What Deming did say: "Problems are the fault of the system 96% of the time and individuals 4% of the time." -- W. Edwards Deming</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Paul </a:t>
            </a:r>
            <a:r>
              <a:rPr lang="en-US" sz="1200" kern="1200" dirty="0" err="1" smtClean="0">
                <a:solidFill>
                  <a:schemeClr val="tx1"/>
                </a:solidFill>
                <a:effectLst/>
                <a:latin typeface="+mn-lt"/>
                <a:ea typeface="+mn-ea"/>
                <a:cs typeface="+mn-cs"/>
              </a:rPr>
              <a:t>Batalden</a:t>
            </a:r>
            <a:r>
              <a:rPr lang="en-US" sz="1200" kern="1200" dirty="0" smtClean="0">
                <a:solidFill>
                  <a:schemeClr val="tx1"/>
                </a:solidFill>
                <a:effectLst/>
                <a:latin typeface="+mn-lt"/>
                <a:ea typeface="+mn-ea"/>
                <a:cs typeface="+mn-cs"/>
              </a:rPr>
              <a:t>, Medical Director, Senior Fellow, Institute for Healthcare Improvement (IHI), is Professor of Pediatrics, Community and Family Medicine and The Dartmouth Institute for Health Policy and Clinical Practice at Dartmouth Medical School. He teaches about the leadership of improvement of health care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see Hanna, David (2001). </a:t>
            </a:r>
            <a:r>
              <a:rPr lang="en-US" sz="1200" b="1" kern="1200" dirty="0" smtClean="0">
                <a:solidFill>
                  <a:schemeClr val="tx1"/>
                </a:solidFill>
                <a:effectLst/>
                <a:latin typeface="+mn-lt"/>
                <a:ea typeface="+mn-ea"/>
                <a:cs typeface="+mn-cs"/>
              </a:rPr>
              <a:t>Leadership for the Ages: </a:t>
            </a:r>
            <a:r>
              <a:rPr lang="en-US" sz="1200" b="0" kern="1200" dirty="0" smtClean="0">
                <a:solidFill>
                  <a:schemeClr val="tx1"/>
                </a:solidFill>
                <a:effectLst/>
                <a:latin typeface="+mn-lt"/>
                <a:ea typeface="+mn-ea"/>
                <a:cs typeface="+mn-cs"/>
              </a:rPr>
              <a:t>Delivering Today's Results, Building Tomorrow's Legacy </a:t>
            </a:r>
            <a:r>
              <a:rPr lang="en-US" sz="1200" b="1" u="sng" kern="1200" dirty="0" smtClean="0">
                <a:solidFill>
                  <a:schemeClr val="tx1"/>
                </a:solidFill>
                <a:effectLst/>
                <a:latin typeface="+mn-lt"/>
                <a:ea typeface="+mn-ea"/>
                <a:cs typeface="+mn-cs"/>
                <a:hlinkClick r:id="rId4"/>
              </a:rPr>
              <a:t>David P. Hanna</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Executive Excellence Pub., 2001 - </a:t>
            </a:r>
            <a:r>
              <a:rPr lang="en-US" sz="1200" u="sng" kern="1200" dirty="0" smtClean="0">
                <a:solidFill>
                  <a:schemeClr val="tx1"/>
                </a:solidFill>
                <a:effectLst/>
                <a:latin typeface="+mn-lt"/>
                <a:ea typeface="+mn-ea"/>
                <a:cs typeface="+mn-cs"/>
                <a:hlinkClick r:id="rId5"/>
              </a:rPr>
              <a:t>Business &amp; Economics</a:t>
            </a:r>
            <a:r>
              <a:rPr lang="en-US" dirty="0" smtClean="0">
                <a:effectLst/>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Arthur Wayne Jones says he had the insight 3- years ago</a:t>
            </a:r>
            <a:r>
              <a:rPr lang="en-US" sz="1200" kern="1200" baseline="0" dirty="0" smtClean="0">
                <a:solidFill>
                  <a:schemeClr val="tx1"/>
                </a:solidFill>
                <a:effectLst/>
                <a:latin typeface="+mn-lt"/>
                <a:ea typeface="+mn-ea"/>
                <a:cs typeface="+mn-cs"/>
              </a:rPr>
              <a:t> -- http://</a:t>
            </a:r>
            <a:r>
              <a:rPr lang="en-US" sz="1200" kern="1200" baseline="0" dirty="0" err="1" smtClean="0">
                <a:solidFill>
                  <a:schemeClr val="tx1"/>
                </a:solidFill>
                <a:effectLst/>
                <a:latin typeface="+mn-lt"/>
                <a:ea typeface="+mn-ea"/>
                <a:cs typeface="+mn-cs"/>
              </a:rPr>
              <a:t>ezinearticles.com</a:t>
            </a:r>
            <a:r>
              <a:rPr lang="en-US" sz="1200" kern="1200" baseline="0" dirty="0" smtClean="0">
                <a:solidFill>
                  <a:schemeClr val="tx1"/>
                </a:solidFill>
                <a:effectLst/>
                <a:latin typeface="+mn-lt"/>
                <a:ea typeface="+mn-ea"/>
                <a:cs typeface="+mn-cs"/>
              </a:rPr>
              <a:t>/?All-Organizations-Are-Perfectly-Designed-to-Get-the-Results-They-Get&amp;id=6560665 </a:t>
            </a:r>
            <a:endParaRPr lang="en-US" sz="1200" kern="1200" dirty="0" smtClean="0">
              <a:solidFill>
                <a:schemeClr val="tx1"/>
              </a:solidFill>
              <a:effectLst/>
              <a:latin typeface="+mn-lt"/>
              <a:ea typeface="+mn-ea"/>
              <a:cs typeface="+mn-cs"/>
            </a:endParaRPr>
          </a:p>
          <a:p>
            <a:pPr fontAlgn="t"/>
            <a:r>
              <a:rPr lang="en-US" sz="1200" kern="1200" dirty="0" smtClean="0">
                <a:solidFill>
                  <a:schemeClr val="tx1"/>
                </a:solidFill>
                <a:effectLst/>
                <a:latin typeface="+mn-lt"/>
                <a:ea typeface="+mn-ea"/>
                <a:cs typeface="+mn-cs"/>
              </a:rPr>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D8A3339-40C8-1341-B888-4B4091CC29F5}" type="slidenum">
              <a:rPr lang="en-US" smtClean="0"/>
              <a:t>10</a:t>
            </a:fld>
            <a:endParaRPr lang="en-US"/>
          </a:p>
        </p:txBody>
      </p:sp>
    </p:spTree>
    <p:extLst>
      <p:ext uri="{BB962C8B-B14F-4D97-AF65-F5344CB8AC3E}">
        <p14:creationId xmlns:p14="http://schemas.microsoft.com/office/powerpoint/2010/main" val="3546715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GREENHOUSE GASSES</a:t>
            </a:r>
            <a:r>
              <a:rPr lang="en-US" dirty="0" smtClean="0"/>
              <a:t> (GHGs: Carbon Dioxide, Methane, Nitrous Oxide): Average USA person generates &gt; 10 times the GHG as the average Chinese</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GLOBAL CARBON EMISSION</a:t>
            </a:r>
            <a:r>
              <a:rPr lang="en-US" dirty="0" smtClean="0"/>
              <a:t>: Average USA person generates 10 tons per person per year, but average person elsewhere produces only 1 ton per person per year </a:t>
            </a:r>
          </a:p>
          <a:p>
            <a:endParaRPr lang="en-US" dirty="0"/>
          </a:p>
        </p:txBody>
      </p:sp>
      <p:sp>
        <p:nvSpPr>
          <p:cNvPr id="4" name="Slide Number Placeholder 3"/>
          <p:cNvSpPr>
            <a:spLocks noGrp="1"/>
          </p:cNvSpPr>
          <p:nvPr>
            <p:ph type="sldNum" sz="quarter" idx="10"/>
          </p:nvPr>
        </p:nvSpPr>
        <p:spPr/>
        <p:txBody>
          <a:bodyPr/>
          <a:lstStyle/>
          <a:p>
            <a:fld id="{1D8A3339-40C8-1341-B888-4B4091CC29F5}" type="slidenum">
              <a:rPr lang="en-US" smtClean="0"/>
              <a:t>13</a:t>
            </a:fld>
            <a:endParaRPr lang="en-US"/>
          </a:p>
        </p:txBody>
      </p:sp>
    </p:spTree>
    <p:extLst>
      <p:ext uri="{BB962C8B-B14F-4D97-AF65-F5344CB8AC3E}">
        <p14:creationId xmlns:p14="http://schemas.microsoft.com/office/powerpoint/2010/main" val="348665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Adapted from http://</a:t>
            </a:r>
            <a:r>
              <a:rPr lang="en-US" sz="1200" kern="1200" dirty="0" err="1" smtClean="0">
                <a:solidFill>
                  <a:schemeClr val="tx1"/>
                </a:solidFill>
                <a:effectLst/>
                <a:latin typeface="+mn-lt"/>
                <a:ea typeface="+mn-ea"/>
                <a:cs typeface="+mn-cs"/>
              </a:rPr>
              <a:t>electromontis.net</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evoligion</a:t>
            </a:r>
            <a:r>
              <a:rPr lang="en-US" sz="1200" kern="1200" dirty="0" smtClean="0">
                <a:solidFill>
                  <a:schemeClr val="tx1"/>
                </a:solidFill>
                <a:effectLst/>
                <a:latin typeface="+mn-lt"/>
                <a:ea typeface="+mn-ea"/>
                <a:cs typeface="+mn-cs"/>
              </a:rPr>
              <a:t>/_E/E20.shtml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Lovelock's 2006 book, </a:t>
            </a:r>
            <a:r>
              <a:rPr lang="en-US" sz="1200" i="1" u="none" strike="noStrike" kern="1200" dirty="0" smtClean="0">
                <a:solidFill>
                  <a:schemeClr val="tx1"/>
                </a:solidFill>
                <a:effectLst/>
                <a:latin typeface="+mn-lt"/>
                <a:ea typeface="+mn-ea"/>
                <a:cs typeface="+mn-cs"/>
                <a:hlinkClick r:id="rId3" tooltip="The Revenge of Gaia"/>
              </a:rPr>
              <a:t>The Revenge of Gaia</a:t>
            </a:r>
            <a:r>
              <a:rPr lang="en-US" sz="1200" kern="1200" dirty="0" smtClean="0">
                <a:solidFill>
                  <a:schemeClr val="tx1"/>
                </a:solidFill>
                <a:effectLst/>
                <a:latin typeface="+mn-lt"/>
                <a:ea typeface="+mn-ea"/>
                <a:cs typeface="+mn-cs"/>
              </a:rPr>
              <a:t>, he argues that the lack of respect humans have had for Gaia, through the damage done to </a:t>
            </a:r>
            <a:r>
              <a:rPr lang="en-US" sz="1200" u="none" strike="noStrike" kern="1200" dirty="0" smtClean="0">
                <a:solidFill>
                  <a:schemeClr val="tx1"/>
                </a:solidFill>
                <a:effectLst/>
                <a:latin typeface="+mn-lt"/>
                <a:ea typeface="+mn-ea"/>
                <a:cs typeface="+mn-cs"/>
                <a:hlinkClick r:id="rId4" tooltip="Rainforests"/>
              </a:rPr>
              <a:t>rainforests</a:t>
            </a:r>
            <a:r>
              <a:rPr lang="en-US" sz="1200" kern="1200" dirty="0" smtClean="0">
                <a:solidFill>
                  <a:schemeClr val="tx1"/>
                </a:solidFill>
                <a:effectLst/>
                <a:latin typeface="+mn-lt"/>
                <a:ea typeface="+mn-ea"/>
                <a:cs typeface="+mn-cs"/>
              </a:rPr>
              <a:t> and the reduction in planetary biodiversity, is testing Gaia's capacity to minimize the effects of the addition of </a:t>
            </a:r>
            <a:r>
              <a:rPr lang="en-US" sz="1200" u="none" strike="noStrike" kern="1200" dirty="0" smtClean="0">
                <a:solidFill>
                  <a:schemeClr val="tx1"/>
                </a:solidFill>
                <a:effectLst/>
                <a:latin typeface="+mn-lt"/>
                <a:ea typeface="+mn-ea"/>
                <a:cs typeface="+mn-cs"/>
                <a:hlinkClick r:id="rId5" tooltip="Greenhouse gases"/>
              </a:rPr>
              <a:t>greenhouse gases</a:t>
            </a:r>
            <a:r>
              <a:rPr lang="en-US" sz="1200" kern="1200" dirty="0" smtClean="0">
                <a:solidFill>
                  <a:schemeClr val="tx1"/>
                </a:solidFill>
                <a:effectLst/>
                <a:latin typeface="+mn-lt"/>
                <a:ea typeface="+mn-ea"/>
                <a:cs typeface="+mn-cs"/>
              </a:rPr>
              <a:t> in the atmosphere. This eliminates the planet's </a:t>
            </a:r>
            <a:r>
              <a:rPr lang="en-US" sz="1200" u="none" strike="noStrike" kern="1200" dirty="0" smtClean="0">
                <a:solidFill>
                  <a:schemeClr val="tx1"/>
                </a:solidFill>
                <a:effectLst/>
                <a:latin typeface="+mn-lt"/>
                <a:ea typeface="+mn-ea"/>
                <a:cs typeface="+mn-cs"/>
                <a:hlinkClick r:id="rId6" tooltip="Negative feedback"/>
              </a:rPr>
              <a:t>negative feedbacks</a:t>
            </a:r>
            <a:r>
              <a:rPr lang="en-US" sz="1200" kern="1200" dirty="0" smtClean="0">
                <a:solidFill>
                  <a:schemeClr val="tx1"/>
                </a:solidFill>
                <a:effectLst/>
                <a:latin typeface="+mn-lt"/>
                <a:ea typeface="+mn-ea"/>
                <a:cs typeface="+mn-cs"/>
              </a:rPr>
              <a:t> and increases the likelihood of </a:t>
            </a:r>
            <a:r>
              <a:rPr lang="en-US" sz="1200" u="none" strike="noStrike" kern="1200" dirty="0" smtClean="0">
                <a:solidFill>
                  <a:schemeClr val="tx1"/>
                </a:solidFill>
                <a:effectLst/>
                <a:latin typeface="+mn-lt"/>
                <a:ea typeface="+mn-ea"/>
                <a:cs typeface="+mn-cs"/>
                <a:hlinkClick r:id="rId7" tooltip="Homeostasis"/>
              </a:rPr>
              <a:t>homeostatic</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8" tooltip="Positive feedback"/>
              </a:rPr>
              <a:t>positive feedback</a:t>
            </a:r>
            <a:r>
              <a:rPr lang="en-US" sz="1200" kern="1200" dirty="0" smtClean="0">
                <a:solidFill>
                  <a:schemeClr val="tx1"/>
                </a:solidFill>
                <a:effectLst/>
                <a:latin typeface="+mn-lt"/>
                <a:ea typeface="+mn-ea"/>
                <a:cs typeface="+mn-cs"/>
              </a:rPr>
              <a:t> potential associated with runaway </a:t>
            </a:r>
            <a:r>
              <a:rPr lang="en-US" sz="1200" u="none" strike="noStrike" kern="1200" dirty="0" smtClean="0">
                <a:solidFill>
                  <a:schemeClr val="tx1"/>
                </a:solidFill>
                <a:effectLst/>
                <a:latin typeface="+mn-lt"/>
                <a:ea typeface="+mn-ea"/>
                <a:cs typeface="+mn-cs"/>
                <a:hlinkClick r:id="rId9" tooltip="Global warming"/>
              </a:rPr>
              <a:t>global warming</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D8A3339-40C8-1341-B888-4B4091CC29F5}" type="slidenum">
              <a:rPr lang="en-US" smtClean="0"/>
              <a:t>19</a:t>
            </a:fld>
            <a:endParaRPr lang="en-US"/>
          </a:p>
        </p:txBody>
      </p:sp>
    </p:spTree>
    <p:extLst>
      <p:ext uri="{BB962C8B-B14F-4D97-AF65-F5344CB8AC3E}">
        <p14:creationId xmlns:p14="http://schemas.microsoft.com/office/powerpoint/2010/main" val="149820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Albert Einstein said “Nothing will benefit health and increase</a:t>
            </a:r>
            <a:r>
              <a:rPr lang="en-US" baseline="0" dirty="0" smtClean="0"/>
              <a:t> the chance for survival of life on Earth as the evolution to a vegetarian diet” –Albert Einstein</a:t>
            </a:r>
            <a:endParaRPr lang="en-US" dirty="0" smtClean="0"/>
          </a:p>
          <a:p>
            <a:endParaRPr lang="en-US" dirty="0"/>
          </a:p>
        </p:txBody>
      </p:sp>
      <p:sp>
        <p:nvSpPr>
          <p:cNvPr id="4" name="Slide Number Placeholder 3"/>
          <p:cNvSpPr>
            <a:spLocks noGrp="1"/>
          </p:cNvSpPr>
          <p:nvPr>
            <p:ph type="sldNum" sz="quarter" idx="10"/>
          </p:nvPr>
        </p:nvSpPr>
        <p:spPr/>
        <p:txBody>
          <a:bodyPr/>
          <a:lstStyle/>
          <a:p>
            <a:fld id="{1D8A3339-40C8-1341-B888-4B4091CC29F5}" type="slidenum">
              <a:rPr lang="en-US" smtClean="0"/>
              <a:t>20</a:t>
            </a:fld>
            <a:endParaRPr lang="en-US"/>
          </a:p>
        </p:txBody>
      </p:sp>
    </p:spTree>
    <p:extLst>
      <p:ext uri="{BB962C8B-B14F-4D97-AF65-F5344CB8AC3E}">
        <p14:creationId xmlns:p14="http://schemas.microsoft.com/office/powerpoint/2010/main" val="1215313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center of the SOS figure is a green ‘Heart of Care’, which I presented along with joni newcomer and several management and marketing doctoral students (of Mgt 655 systems theory doctoral seminar) to our former university President Barbara Couture, former Provost Wendy Wilkins, and still our VP of Research, Vimal Chaitanya, May 2011.    </a:t>
            </a:r>
            <a:r>
              <a:rPr lang="en-US" dirty="0" smtClean="0">
                <a:effectLst/>
              </a:rPr>
              <a:t> </a:t>
            </a:r>
            <a:r>
              <a:rPr lang="en-US" sz="1200" kern="1200" dirty="0" smtClean="0">
                <a:solidFill>
                  <a:schemeClr val="tx1"/>
                </a:solidFill>
                <a:effectLst/>
                <a:latin typeface="+mn-lt"/>
                <a:ea typeface="+mn-ea"/>
                <a:cs typeface="+mn-cs"/>
              </a:rPr>
              <a:t> Aguirre, G; Boje, D.; Cast, M.; Conner, S. </a:t>
            </a:r>
            <a:r>
              <a:rPr lang="en-US" sz="1200" kern="1200" dirty="0" err="1" smtClean="0">
                <a:solidFill>
                  <a:schemeClr val="tx1"/>
                </a:solidFill>
                <a:effectLst/>
                <a:latin typeface="+mn-lt"/>
                <a:ea typeface="+mn-ea"/>
                <a:cs typeface="+mn-cs"/>
              </a:rPr>
              <a:t>Helmuth</a:t>
            </a:r>
            <a:r>
              <a:rPr lang="en-US" sz="1200" kern="1200" dirty="0" smtClean="0">
                <a:solidFill>
                  <a:schemeClr val="tx1"/>
                </a:solidFill>
                <a:effectLst/>
                <a:latin typeface="+mn-lt"/>
                <a:ea typeface="+mn-ea"/>
                <a:cs typeface="+mn-cs"/>
              </a:rPr>
              <a:t>, C.; Mittal, R.; Saylors, R.; Tourani, N.; </a:t>
            </a:r>
            <a:r>
              <a:rPr lang="en-US" sz="1200" kern="1200" dirty="0" err="1" smtClean="0">
                <a:solidFill>
                  <a:schemeClr val="tx1"/>
                </a:solidFill>
                <a:effectLst/>
                <a:latin typeface="+mn-lt"/>
                <a:ea typeface="+mn-ea"/>
                <a:cs typeface="+mn-cs"/>
              </a:rPr>
              <a:t>Vendette</a:t>
            </a:r>
            <a:r>
              <a:rPr lang="en-US" sz="1200" kern="1200" dirty="0" smtClean="0">
                <a:solidFill>
                  <a:schemeClr val="tx1"/>
                </a:solidFill>
                <a:effectLst/>
                <a:latin typeface="+mn-lt"/>
                <a:ea typeface="+mn-ea"/>
                <a:cs typeface="+mn-cs"/>
              </a:rPr>
              <a:t>, S.; Yan, T. Q. (2013). “University Sustainability and System Ontology,” Special Issue: Organizational Innovations and Responses for Universal Equilibrium, </a:t>
            </a:r>
            <a:r>
              <a:rPr lang="en-US" sz="1200" b="1" i="1" kern="1200" dirty="0" smtClean="0">
                <a:solidFill>
                  <a:schemeClr val="tx1"/>
                </a:solidFill>
                <a:effectLst/>
                <a:latin typeface="+mn-lt"/>
                <a:ea typeface="+mn-ea"/>
                <a:cs typeface="+mn-cs"/>
              </a:rPr>
              <a:t>International Journal of Organization Theory and Behavior</a:t>
            </a:r>
            <a:r>
              <a:rPr lang="en-US" sz="1200" kern="1200" dirty="0" smtClean="0">
                <a:solidFill>
                  <a:schemeClr val="tx1"/>
                </a:solidFill>
                <a:effectLst/>
                <a:latin typeface="+mn-lt"/>
                <a:ea typeface="+mn-ea"/>
                <a:cs typeface="+mn-cs"/>
              </a:rPr>
              <a:t>, Vol. 15(4): 577-618. Co-authors are from Management and Marketing departments of New Mexico State University who did research interviews with the sustainability leaders on main campus, and are listed in alphabetical order. </a:t>
            </a:r>
            <a:r>
              <a:rPr lang="en-US" sz="1200" u="sng" kern="1200" dirty="0" smtClean="0">
                <a:solidFill>
                  <a:schemeClr val="tx1"/>
                </a:solidFill>
                <a:effectLst/>
                <a:latin typeface="+mn-lt"/>
                <a:ea typeface="+mn-ea"/>
                <a:cs typeface="+mn-cs"/>
                <a:hlinkClick r:id="rId3"/>
              </a:rPr>
              <a:t>Click here for pre press pdf.</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D8A3339-40C8-1341-B888-4B4091CC29F5}" type="slidenum">
              <a:rPr lang="en-US" smtClean="0"/>
              <a:t>34</a:t>
            </a:fld>
            <a:endParaRPr lang="en-US"/>
          </a:p>
        </p:txBody>
      </p:sp>
    </p:spTree>
    <p:extLst>
      <p:ext uri="{BB962C8B-B14F-4D97-AF65-F5344CB8AC3E}">
        <p14:creationId xmlns:p14="http://schemas.microsoft.com/office/powerpoint/2010/main" val="2562729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School of Sustainability is 3</a:t>
            </a:r>
            <a:r>
              <a:rPr lang="en-US" baseline="30000" dirty="0" smtClean="0"/>
              <a:t>rd</a:t>
            </a:r>
            <a:r>
              <a:rPr lang="en-US" dirty="0" smtClean="0"/>
              <a:t> year initiative of the GREENING THE CURRICULUM program funded by President’s Excellence Initiative in 2014 </a:t>
            </a:r>
          </a:p>
          <a:p>
            <a:endParaRPr lang="en-US" dirty="0" smtClean="0"/>
          </a:p>
          <a:p>
            <a:r>
              <a:rPr lang="en-US" sz="1600" dirty="0" smtClean="0"/>
              <a:t>SOS (</a:t>
            </a:r>
            <a:r>
              <a:rPr lang="en-US" sz="1600" i="1" dirty="0" smtClean="0"/>
              <a:t>School of Sustainability)</a:t>
            </a:r>
            <a:r>
              <a:rPr lang="en-US" sz="1600" dirty="0" smtClean="0"/>
              <a:t> is in partnership with Sustainability Council</a:t>
            </a:r>
          </a:p>
          <a:p>
            <a:r>
              <a:rPr lang="en-US" sz="1600" b="1" dirty="0" smtClean="0"/>
              <a:t>WWRI</a:t>
            </a:r>
            <a:r>
              <a:rPr lang="en-US" sz="1600" dirty="0" smtClean="0"/>
              <a:t> Water Resources</a:t>
            </a:r>
            <a:r>
              <a:rPr lang="en-US" sz="1600" baseline="0" dirty="0" smtClean="0"/>
              <a:t> Research Institute</a:t>
            </a:r>
          </a:p>
          <a:p>
            <a:r>
              <a:rPr lang="en-US" sz="1600" b="1" baseline="0" dirty="0" smtClean="0"/>
              <a:t>SWTDI</a:t>
            </a:r>
            <a:r>
              <a:rPr lang="en-US" sz="1600" baseline="0" dirty="0" smtClean="0"/>
              <a:t> Southwest Technology Development Institute </a:t>
            </a:r>
          </a:p>
          <a:p>
            <a:r>
              <a:rPr lang="en-US" sz="1200" b="1" kern="1200" dirty="0" smtClean="0">
                <a:solidFill>
                  <a:schemeClr val="tx1"/>
                </a:solidFill>
                <a:latin typeface="+mn-lt"/>
                <a:ea typeface="+mn-ea"/>
                <a:cs typeface="+mn-cs"/>
              </a:rPr>
              <a:t>LTER </a:t>
            </a:r>
            <a:r>
              <a:rPr lang="en-US" sz="1200" b="0" kern="1200" dirty="0" smtClean="0">
                <a:solidFill>
                  <a:schemeClr val="tx1"/>
                </a:solidFill>
                <a:latin typeface="+mn-lt"/>
                <a:ea typeface="+mn-ea"/>
                <a:cs typeface="+mn-cs"/>
              </a:rPr>
              <a:t>Long Term Ecological Research · Jornada Basin</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WERC </a:t>
            </a:r>
            <a:r>
              <a:rPr lang="en-US" sz="1200" kern="1200" dirty="0" smtClean="0">
                <a:solidFill>
                  <a:schemeClr val="tx1"/>
                </a:solidFill>
                <a:latin typeface="+mn-lt"/>
                <a:ea typeface="+mn-ea"/>
                <a:cs typeface="+mn-cs"/>
              </a:rPr>
              <a:t>Waste-management Education and Research Consortium</a:t>
            </a:r>
          </a:p>
          <a:p>
            <a:r>
              <a:rPr lang="en-US" sz="1200"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WERC new name is: A Consortium for Environmental Education and Technology Development</a:t>
            </a:r>
            <a:endParaRPr lang="en-US" sz="1600" b="0" baseline="0" dirty="0" smtClean="0"/>
          </a:p>
          <a:p>
            <a:endParaRPr lang="en-US" sz="1600" b="0" dirty="0" smtClean="0"/>
          </a:p>
          <a:p>
            <a:endParaRPr lang="en-US" dirty="0"/>
          </a:p>
        </p:txBody>
      </p:sp>
      <p:sp>
        <p:nvSpPr>
          <p:cNvPr id="4" name="Slide Number Placeholder 3"/>
          <p:cNvSpPr>
            <a:spLocks noGrp="1"/>
          </p:cNvSpPr>
          <p:nvPr>
            <p:ph type="sldNum" sz="quarter" idx="10"/>
          </p:nvPr>
        </p:nvSpPr>
        <p:spPr/>
        <p:txBody>
          <a:bodyPr/>
          <a:lstStyle/>
          <a:p>
            <a:fld id="{1DDF3D7E-3B35-4228-B8F6-ADD7A76DFE8D}" type="slidenum">
              <a:rPr lang="en-US" smtClean="0"/>
              <a:t>38</a:t>
            </a:fld>
            <a:endParaRPr lang="en-US"/>
          </a:p>
        </p:txBody>
      </p:sp>
    </p:spTree>
    <p:extLst>
      <p:ext uri="{BB962C8B-B14F-4D97-AF65-F5344CB8AC3E}">
        <p14:creationId xmlns:p14="http://schemas.microsoft.com/office/powerpoint/2010/main" val="337165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DF3D7E-3B35-4228-B8F6-ADD7A76DFE8D}" type="slidenum">
              <a:rPr lang="en-US" smtClean="0"/>
              <a:t>46</a:t>
            </a:fld>
            <a:endParaRPr lang="en-US"/>
          </a:p>
        </p:txBody>
      </p:sp>
    </p:spTree>
    <p:extLst>
      <p:ext uri="{BB962C8B-B14F-4D97-AF65-F5344CB8AC3E}">
        <p14:creationId xmlns:p14="http://schemas.microsoft.com/office/powerpoint/2010/main" val="4265106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F70ADA8-0935-AB43-BBE9-6F56EC776849}" type="datetime1">
              <a:rPr lang="en-US" smtClean="0"/>
              <a:t>12/16/16</a:t>
            </a:fld>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F250E-95E0-8549-9B38-746B4BBF94EA}" type="datetime1">
              <a:rPr lang="en-US" smtClean="0"/>
              <a:t>12/16/16</a:t>
            </a:fld>
            <a:endParaRPr lang="en-US"/>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58AE1BF-6732-7A4C-A465-5336F53D1EE0}" type="datetime1">
              <a:rPr lang="en-US" smtClean="0"/>
              <a:t>12/16/16</a:t>
            </a:fld>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EAEF474-D99C-2748-BC80-619AC538D417}" type="datetime1">
              <a:rPr lang="en-US" smtClean="0"/>
              <a:t>12/16/16</a:t>
            </a:fld>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About U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7FB3B-20DA-4D0E-BF16-8262B7156612}" type="datetime1">
              <a:rPr lang="en-US" smtClean="0"/>
              <a:pPr/>
              <a:t>12/16/16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
        <p:nvSpPr>
          <p:cNvPr id="10" name="Text Placeholder 9"/>
          <p:cNvSpPr>
            <a:spLocks noGrp="1"/>
          </p:cNvSpPr>
          <p:nvPr>
            <p:ph type="body" sz="quarter" idx="14"/>
          </p:nvPr>
        </p:nvSpPr>
        <p:spPr>
          <a:xfrm>
            <a:off x="563880" y="304800"/>
            <a:ext cx="4846320" cy="381000"/>
          </a:xfrm>
        </p:spPr>
        <p:txBody>
          <a:bodyPr bIns="0" anchor="b" anchorCtr="0">
            <a:noAutofit/>
          </a:bodyPr>
          <a:lstStyle>
            <a:lvl1pPr marL="0" indent="0">
              <a:buNone/>
              <a:defRPr sz="2400" b="1" cap="all" baseline="0"/>
            </a:lvl1pPr>
            <a:lvl2pPr marL="228600" indent="0">
              <a:buNone/>
              <a:defRPr sz="2400" b="1"/>
            </a:lvl2pPr>
            <a:lvl3pPr marL="457200" indent="0">
              <a:buNone/>
              <a:defRPr sz="2400" b="1"/>
            </a:lvl3pPr>
            <a:lvl4pPr marL="685800" indent="0">
              <a:buNone/>
              <a:defRPr sz="2400" b="1"/>
            </a:lvl4pPr>
            <a:lvl5pPr marL="914400" indent="0">
              <a:buNone/>
              <a:defRPr sz="2400" b="1"/>
            </a:lvl5pPr>
          </a:lstStyle>
          <a:p>
            <a:pPr lvl="0"/>
            <a:r>
              <a:rPr lang="en-US" dirty="0" smtClean="0"/>
              <a:t>Click to edit Master text styles</a:t>
            </a:r>
            <a:endParaRPr lang="en-US" dirty="0"/>
          </a:p>
        </p:txBody>
      </p:sp>
      <p:sp>
        <p:nvSpPr>
          <p:cNvPr id="13" name="Text Placeholder 12"/>
          <p:cNvSpPr>
            <a:spLocks noGrp="1"/>
          </p:cNvSpPr>
          <p:nvPr>
            <p:ph type="body" sz="quarter" idx="15"/>
          </p:nvPr>
        </p:nvSpPr>
        <p:spPr>
          <a:xfrm>
            <a:off x="563880" y="701040"/>
            <a:ext cx="4846320" cy="685800"/>
          </a:xfrm>
        </p:spPr>
        <p:txBody>
          <a:bodyPr tIns="0">
            <a:noAutofit/>
          </a:bodyPr>
          <a:lstStyle>
            <a:lvl1pPr marL="0" indent="0">
              <a:spcBef>
                <a:spcPts val="0"/>
              </a:spcBef>
              <a:buNone/>
              <a:defRPr sz="1800"/>
            </a:lvl1pPr>
            <a:lvl2pPr marL="228600" indent="0">
              <a:buNone/>
              <a:defRPr sz="1800"/>
            </a:lvl2pPr>
            <a:lvl3pPr marL="457200" indent="0">
              <a:buNone/>
              <a:defRPr sz="1800"/>
            </a:lvl3pPr>
            <a:lvl4pPr marL="685800" indent="0">
              <a:buNone/>
              <a:defRPr sz="1800"/>
            </a:lvl4pPr>
            <a:lvl5pPr marL="914400" indent="0">
              <a:buNone/>
              <a:defRPr sz="1800"/>
            </a:lvl5pPr>
          </a:lstStyle>
          <a:p>
            <a:pPr lvl="0"/>
            <a:r>
              <a:rPr lang="en-US" dirty="0" smtClean="0"/>
              <a:t>Click to edit Master text styles</a:t>
            </a:r>
            <a:endParaRPr lang="en-US" dirty="0"/>
          </a:p>
        </p:txBody>
      </p:sp>
      <p:sp>
        <p:nvSpPr>
          <p:cNvPr id="15" name="Picture Placeholder 14"/>
          <p:cNvSpPr>
            <a:spLocks noGrp="1"/>
          </p:cNvSpPr>
          <p:nvPr>
            <p:ph type="pic" sz="quarter" idx="16" hasCustomPrompt="1"/>
          </p:nvPr>
        </p:nvSpPr>
        <p:spPr>
          <a:xfrm>
            <a:off x="5867400" y="533401"/>
            <a:ext cx="2438400" cy="2031327"/>
          </a:xfrm>
          <a:ln>
            <a:solidFill>
              <a:schemeClr val="bg1"/>
            </a:solidFill>
          </a:ln>
        </p:spPr>
        <p:txBody>
          <a:bodyPr tIns="91440"/>
          <a:lstStyle>
            <a:lvl1pPr marL="0" indent="0" algn="ctr">
              <a:buFontTx/>
              <a:buNone/>
              <a:defRPr baseline="0"/>
            </a:lvl1pPr>
          </a:lstStyle>
          <a:p>
            <a:r>
              <a:rPr lang="en-US" dirty="0" smtClean="0"/>
              <a:t>[Click to insert Logo / Brand Image]</a:t>
            </a:r>
            <a:endParaRPr lang="en-US" dirty="0"/>
          </a:p>
        </p:txBody>
      </p:sp>
      <p:sp>
        <p:nvSpPr>
          <p:cNvPr id="17" name="Text Placeholder 16"/>
          <p:cNvSpPr>
            <a:spLocks noGrp="1"/>
          </p:cNvSpPr>
          <p:nvPr>
            <p:ph type="body" sz="quarter" idx="17" hasCustomPrompt="1"/>
          </p:nvPr>
        </p:nvSpPr>
        <p:spPr>
          <a:xfrm>
            <a:off x="3581400" y="2819402"/>
            <a:ext cx="5257800" cy="3505199"/>
          </a:xfrm>
        </p:spPr>
        <p:txBody>
          <a:bodyPr>
            <a:normAutofit/>
          </a:bodyPr>
          <a:lstStyle>
            <a:lvl1pPr>
              <a:defRPr sz="1800" baseline="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US" dirty="0" smtClean="0"/>
              <a:t>[insert your bio or company information]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Picture Placeholder 6"/>
          <p:cNvSpPr>
            <a:spLocks noGrp="1"/>
          </p:cNvSpPr>
          <p:nvPr>
            <p:ph type="pic" sz="quarter" idx="13" hasCustomPrompt="1"/>
          </p:nvPr>
        </p:nvSpPr>
        <p:spPr>
          <a:xfrm>
            <a:off x="676690" y="1642472"/>
            <a:ext cx="2483254" cy="3234328"/>
          </a:xfrm>
          <a:ln w="228600" cap="sq" cmpd="sng">
            <a:noFill/>
            <a:miter lim="800000"/>
          </a:ln>
        </p:spPr>
        <p:txBody>
          <a:bodyPr tIns="274320"/>
          <a:lstStyle>
            <a:lvl1pPr marL="0" indent="0" algn="ctr">
              <a:buFontTx/>
              <a:buNone/>
              <a:defRPr/>
            </a:lvl1pPr>
          </a:lstStyle>
          <a:p>
            <a:r>
              <a:rPr lang="en-US" dirty="0" smtClean="0"/>
              <a:t>[Click icon to insert photo]</a:t>
            </a:r>
            <a:endParaRPr lang="en-US" dirty="0"/>
          </a:p>
        </p:txBody>
      </p:sp>
    </p:spTree>
    <p:extLst>
      <p:ext uri="{BB962C8B-B14F-4D97-AF65-F5344CB8AC3E}">
        <p14:creationId xmlns:p14="http://schemas.microsoft.com/office/powerpoint/2010/main" val="186685810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ntent with Marker">
    <p:spTree>
      <p:nvGrpSpPr>
        <p:cNvPr id="1" name=""/>
        <p:cNvGrpSpPr/>
        <p:nvPr/>
      </p:nvGrpSpPr>
      <p:grpSpPr>
        <a:xfrm>
          <a:off x="0" y="0"/>
          <a:ext cx="0" cy="0"/>
          <a:chOff x="0" y="0"/>
          <a:chExt cx="0" cy="0"/>
        </a:xfrm>
      </p:grpSpPr>
      <p:sp>
        <p:nvSpPr>
          <p:cNvPr id="2" name="Title 1"/>
          <p:cNvSpPr>
            <a:spLocks noGrp="1"/>
          </p:cNvSpPr>
          <p:nvPr>
            <p:ph type="title"/>
          </p:nvPr>
        </p:nvSpPr>
        <p:spPr>
          <a:xfrm>
            <a:off x="1908176" y="408373"/>
            <a:ext cx="6778625" cy="103942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57401"/>
            <a:ext cx="8229600" cy="4267201"/>
          </a:xfrm>
        </p:spPr>
        <p:txBody>
          <a:bodyPr/>
          <a:lstStyle>
            <a:lvl1pPr marL="228600" indent="-228600">
              <a:buFont typeface="Wingdings" pitchFamily="2" charset="2"/>
              <a:buChar char="Ø"/>
              <a:defRPr sz="2200">
                <a:solidFill>
                  <a:schemeClr val="tx1"/>
                </a:solidFill>
              </a:defRPr>
            </a:lvl1pPr>
            <a:lvl2pPr marL="457200" indent="-228600">
              <a:buFont typeface="Wingdings" pitchFamily="2" charset="2"/>
              <a:buChar char="Ø"/>
              <a:defRPr>
                <a:solidFill>
                  <a:schemeClr val="tx1"/>
                </a:solidFill>
              </a:defRPr>
            </a:lvl2pPr>
            <a:lvl3pPr marL="685800" indent="-228600">
              <a:buFont typeface="Wingdings" pitchFamily="2" charset="2"/>
              <a:buChar char="Ø"/>
              <a:defRPr>
                <a:solidFill>
                  <a:schemeClr val="tx1"/>
                </a:solidFill>
              </a:defRPr>
            </a:lvl3pPr>
            <a:lvl4pPr marL="914400" indent="-228600">
              <a:buFont typeface="Wingdings" pitchFamily="2" charset="2"/>
              <a:buChar char="Ø"/>
              <a:defRPr>
                <a:solidFill>
                  <a:schemeClr val="tx1"/>
                </a:solidFill>
              </a:defRPr>
            </a:lvl4pPr>
            <a:lvl5pPr marL="1143000" indent="-228600">
              <a:buFont typeface="Wingdings" pitchFamily="2" charset="2"/>
              <a:buChar char="Ø"/>
              <a:defRPr>
                <a:solidFill>
                  <a:schemeClr val="tx1"/>
                </a:solidFill>
              </a:defRPr>
            </a:lvl5pPr>
            <a:lvl6pPr marL="1371600" indent="-228600">
              <a:buFont typeface="Wingdings" pitchFamily="2" charset="2"/>
              <a:buChar char="Ø"/>
              <a:defRPr sz="1600">
                <a:solidFill>
                  <a:schemeClr val="tx1">
                    <a:lumMod val="75000"/>
                    <a:lumOff val="25000"/>
                  </a:schemeClr>
                </a:solidFill>
              </a:defRPr>
            </a:lvl6pPr>
            <a:lvl7pPr marL="1600200" indent="-228600">
              <a:buClr>
                <a:schemeClr val="accent1"/>
              </a:buClr>
              <a:buFont typeface="Wingdings" pitchFamily="2" charset="2"/>
              <a:buChar char="Ø"/>
              <a:defRPr sz="1600">
                <a:solidFill>
                  <a:schemeClr val="tx1">
                    <a:lumMod val="75000"/>
                    <a:lumOff val="25000"/>
                  </a:schemeClr>
                </a:solidFill>
              </a:defRPr>
            </a:lvl7pPr>
            <a:lvl8pPr marL="1828800" indent="-228600">
              <a:buClr>
                <a:schemeClr val="accent1"/>
              </a:buClr>
              <a:buFont typeface="Wingdings" pitchFamily="2" charset="2"/>
              <a:buChar char="Ø"/>
              <a:defRPr sz="1600">
                <a:solidFill>
                  <a:schemeClr val="tx1">
                    <a:lumMod val="75000"/>
                    <a:lumOff val="25000"/>
                  </a:schemeClr>
                </a:solidFill>
              </a:defRPr>
            </a:lvl8pPr>
            <a:lvl9pPr marL="2057400" indent="-228600">
              <a:buClr>
                <a:schemeClr val="accent1"/>
              </a:buClr>
              <a:buFont typeface="Wingdings" pitchFamily="2" charset="2"/>
              <a:buChar char="Ø"/>
              <a:defRPr sz="1600" baseline="0">
                <a:solidFill>
                  <a:schemeClr val="tx1">
                    <a:lumMod val="75000"/>
                    <a:lumOff val="2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259A7B8-0EC4-44C9-AFEF-25E144F11C06}" type="datetime1">
              <a:rPr lang="en-US" smtClean="0"/>
              <a:pPr/>
              <a:t>12/16/16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
        <p:nvSpPr>
          <p:cNvPr id="13" name="Text Placeholder 8"/>
          <p:cNvSpPr>
            <a:spLocks noGrp="1"/>
          </p:cNvSpPr>
          <p:nvPr>
            <p:ph type="body" sz="quarter" idx="13"/>
          </p:nvPr>
        </p:nvSpPr>
        <p:spPr>
          <a:xfrm>
            <a:off x="114700" y="132347"/>
            <a:ext cx="1847088" cy="1783080"/>
          </a:xfrm>
          <a:prstGeom prst="ellipse">
            <a:avLst/>
          </a:prstGeom>
        </p:spPr>
        <p:style>
          <a:lnRef idx="0">
            <a:schemeClr val="accent4"/>
          </a:lnRef>
          <a:fillRef idx="3">
            <a:schemeClr val="accent4"/>
          </a:fillRef>
          <a:effectRef idx="3">
            <a:schemeClr val="accent4"/>
          </a:effectRef>
          <a:fontRef idx="none"/>
        </p:style>
        <p:txBody>
          <a:bodyPr lIns="45720" rIns="45720" anchor="ctr" anchorCtr="0">
            <a:noAutofit/>
          </a:bodyPr>
          <a:lstStyle>
            <a:lvl1pPr marL="0" indent="0" algn="ctr">
              <a:buNone/>
              <a:defRPr sz="1600" b="1">
                <a:solidFill>
                  <a:schemeClr val="bg1"/>
                </a:solidFill>
              </a:defRPr>
            </a:lvl1pPr>
            <a:lvl2pPr marL="228600" indent="0">
              <a:buNone/>
              <a:defRPr sz="1400">
                <a:solidFill>
                  <a:schemeClr val="bg1"/>
                </a:solidFill>
              </a:defRPr>
            </a:lvl2pPr>
            <a:lvl3pPr marL="457200" indent="0">
              <a:buNone/>
              <a:defRPr sz="1400">
                <a:solidFill>
                  <a:schemeClr val="bg1"/>
                </a:solidFill>
              </a:defRPr>
            </a:lvl3pPr>
            <a:lvl4pPr marL="685800" indent="0">
              <a:buNone/>
              <a:defRPr sz="1400">
                <a:solidFill>
                  <a:schemeClr val="bg1"/>
                </a:solidFill>
              </a:defRPr>
            </a:lvl4pPr>
            <a:lvl5pPr marL="914400" indent="0">
              <a:buNone/>
              <a:defRPr sz="1400">
                <a:solidFill>
                  <a:schemeClr val="bg1"/>
                </a:solidFill>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84204995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A100F57-2917-D443-B339-F2D583EB540C}" type="datetime1">
              <a:rPr lang="en-US" smtClean="0"/>
              <a:t>12/16/16</a:t>
            </a:fld>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E655B3C-427D-0943-AF95-B58C421EDE4C}" type="datetime1">
              <a:rPr lang="en-US" smtClean="0"/>
              <a:t>12/16/16</a:t>
            </a:fld>
            <a:endParaRPr lang="en-US" dirty="0"/>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858515-7066-D544-AD7B-85074F909DCA}" type="datetime1">
              <a:rPr lang="en-US" smtClean="0"/>
              <a:t>12/16/16</a:t>
            </a:fld>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50AAA0C-82DF-FE4F-95A2-BECF78EFF369}" type="datetime1">
              <a:rPr lang="en-US" smtClean="0"/>
              <a:t>12/16/16</a:t>
            </a:fld>
            <a:endParaRPr lang="en-US"/>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6E8503F-4C6B-5445-9A8A-28B21C0AF06F}" type="datetime1">
              <a:rPr lang="en-US" smtClean="0"/>
              <a:t>12/16/16</a:t>
            </a:fld>
            <a:endParaRPr lang="en-US"/>
          </a:p>
        </p:txBody>
      </p:sp>
      <p:sp>
        <p:nvSpPr>
          <p:cNvPr id="8" name="Footer Placeholder 7"/>
          <p:cNvSpPr>
            <a:spLocks noGrp="1"/>
          </p:cNvSpPr>
          <p:nvPr>
            <p:ph type="ftr" sz="quarter" idx="11"/>
          </p:nvPr>
        </p:nvSpPr>
        <p:spPr>
          <a:xfrm>
            <a:off x="264458" y="6275668"/>
            <a:ext cx="4840941"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644468C-0608-F14C-B596-0505587A9243}" type="datetime1">
              <a:rPr lang="en-US" smtClean="0"/>
              <a:t>12/16/16</a:t>
            </a:fld>
            <a:endParaRPr lang="en-US"/>
          </a:p>
        </p:txBody>
      </p:sp>
      <p:sp>
        <p:nvSpPr>
          <p:cNvPr id="4" name="Footer Placeholder 3"/>
          <p:cNvSpPr>
            <a:spLocks noGrp="1"/>
          </p:cNvSpPr>
          <p:nvPr>
            <p:ph type="ftr" sz="quarter" idx="11"/>
          </p:nvPr>
        </p:nvSpPr>
        <p:spPr>
          <a:xfrm>
            <a:off x="264458" y="6275668"/>
            <a:ext cx="4840941"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FB2421-5581-7449-B230-90311F4A4DBB}" type="datetime1">
              <a:rPr lang="en-US" smtClean="0"/>
              <a:t>12/16/16</a:t>
            </a:fld>
            <a:endParaRPr lang="en-US"/>
          </a:p>
        </p:txBody>
      </p:sp>
      <p:sp>
        <p:nvSpPr>
          <p:cNvPr id="3" name="Footer Placeholder 2"/>
          <p:cNvSpPr>
            <a:spLocks noGrp="1"/>
          </p:cNvSpPr>
          <p:nvPr>
            <p:ph type="ftr" sz="quarter" idx="11"/>
          </p:nvPr>
        </p:nvSpPr>
        <p:spPr>
          <a:xfrm>
            <a:off x="264458" y="6275668"/>
            <a:ext cx="4840941"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EC2DD6-F33A-C94F-A542-EFFFC7BFC6FF}" type="datetime1">
              <a:rPr lang="en-US" smtClean="0"/>
              <a:t>12/16/16</a:t>
            </a:fld>
            <a:endParaRPr lang="en-US"/>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B8B9E77-F45F-B94C-B8F2-3AD26B7B932D}" type="datetime1">
              <a:rPr lang="en-US" smtClean="0"/>
              <a:t>12/16/16</a:t>
            </a:fld>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51FC063-5EA9-49AF-AFAF-D68C9E82B23B}" type="slidenum">
              <a:rPr lang="en-US" smtClean="0"/>
              <a:pPr/>
              <a:t>‹#›</a:t>
            </a:fld>
            <a:endParaRPr lang="en-US" dirty="0"/>
          </a:p>
        </p:txBody>
      </p:sp>
      <p:pic>
        <p:nvPicPr>
          <p:cNvPr id="8" name="Picture 7"/>
          <p:cNvPicPr>
            <a:picLocks noChangeAspect="1"/>
          </p:cNvPicPr>
          <p:nvPr userDrawn="1"/>
        </p:nvPicPr>
        <p:blipFill>
          <a:blip r:embed="rId16"/>
          <a:stretch>
            <a:fillRect/>
          </a:stretch>
        </p:blipFill>
        <p:spPr>
          <a:xfrm>
            <a:off x="0" y="6162343"/>
            <a:ext cx="3297336" cy="69565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700" r:id="rId14"/>
  </p:sldLayoutIdLst>
  <p:hf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avidboje.com/quantum" TargetMode="External"/><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hyperlink" Target="https://davidboje.wordpress.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gif"/></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hyperlink" Target="http://greening.nmsu.edu/about-the-project/history-of-sustainability-at-nmsu/" TargetMode="External"/><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bqjournal.com/807523/nmsu-to-cut-more-than-120-positions.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hyperlink" Target="https://davidboje.wordpress.com" TargetMode="Externa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26.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davidboje.com/quantum" TargetMode="External"/><Relationship Id="rId4" Type="http://schemas.openxmlformats.org/officeDocument/2006/relationships/hyperlink" Target="mailto:davidboje@gmail.com" TargetMode="External"/><Relationship Id="rId5" Type="http://schemas.openxmlformats.org/officeDocument/2006/relationships/hyperlink" Target="https://davidboje.wordpress.com" TargetMode="External"/><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48313" y="5103804"/>
            <a:ext cx="5995687" cy="1754196"/>
          </a:xfrm>
        </p:spPr>
        <p:txBody>
          <a:bodyPr>
            <a:normAutofit/>
          </a:bodyPr>
          <a:lstStyle/>
          <a:p>
            <a:r>
              <a:rPr lang="en-US" sz="2800" b="1" dirty="0" smtClean="0"/>
              <a:t>David M. Boje, Ph.D.</a:t>
            </a:r>
          </a:p>
          <a:p>
            <a:r>
              <a:rPr lang="en-US" sz="2400" b="1" dirty="0" smtClean="0"/>
              <a:t>Chair, NMSU Sustainability Council</a:t>
            </a:r>
          </a:p>
          <a:p>
            <a:r>
              <a:rPr lang="en-US" sz="2400" b="1" dirty="0" smtClean="0"/>
              <a:t>Coordinator, Greening the Curriculum </a:t>
            </a:r>
          </a:p>
          <a:p>
            <a:r>
              <a:rPr lang="en-US" sz="2400" b="1" dirty="0" smtClean="0"/>
              <a:t>Regents Professor</a:t>
            </a:r>
            <a:endParaRPr lang="en-US" sz="2400" b="1" dirty="0"/>
          </a:p>
        </p:txBody>
      </p:sp>
      <p:sp>
        <p:nvSpPr>
          <p:cNvPr id="2" name="Title 1"/>
          <p:cNvSpPr>
            <a:spLocks noGrp="1"/>
          </p:cNvSpPr>
          <p:nvPr>
            <p:ph type="ctrTitle"/>
          </p:nvPr>
        </p:nvSpPr>
        <p:spPr>
          <a:xfrm>
            <a:off x="274080" y="1914624"/>
            <a:ext cx="8869920" cy="3189179"/>
          </a:xfrm>
        </p:spPr>
        <p:txBody>
          <a:bodyPr/>
          <a:lstStyle/>
          <a:p>
            <a:r>
              <a:rPr lang="en-US" sz="4000" b="1" dirty="0"/>
              <a:t>An Antenarrative Analysis of Donald Trump’s Dialectical Leadership in </a:t>
            </a:r>
            <a:r>
              <a:rPr lang="en-US" sz="4000" b="1" dirty="0" smtClean="0"/>
              <a:t>Society</a:t>
            </a:r>
            <a:r>
              <a:rPr lang="en-US" sz="4400" b="1" dirty="0" smtClean="0"/>
              <a:t/>
            </a:r>
            <a:br>
              <a:rPr lang="en-US" sz="4400" b="1" dirty="0" smtClean="0"/>
            </a:br>
            <a:r>
              <a:rPr lang="en-US" sz="2800" dirty="0">
                <a:hlinkClick r:id="rId2"/>
              </a:rPr>
              <a:t>https://davidboje.wordpress.com</a:t>
            </a:r>
            <a:r>
              <a:rPr lang="en-US" sz="3600" dirty="0"/>
              <a:t/>
            </a:r>
            <a:br>
              <a:rPr lang="en-US" sz="3600" dirty="0"/>
            </a:br>
            <a:r>
              <a:rPr lang="en-US" sz="2400" dirty="0" smtClean="0"/>
              <a:t>for paper; slides at </a:t>
            </a:r>
            <a:r>
              <a:rPr lang="en-US" sz="2400" dirty="0" smtClean="0">
                <a:hlinkClick r:id="rId3"/>
              </a:rPr>
              <a:t>http://davidboje.com/quantum</a:t>
            </a:r>
            <a:r>
              <a:rPr lang="en-US" sz="2400" dirty="0" smtClean="0"/>
              <a:t> </a:t>
            </a:r>
            <a:endParaRPr lang="en-US" sz="2400" dirty="0">
              <a:latin typeface="Arial Black"/>
              <a:cs typeface="Arial Black"/>
            </a:endParaRPr>
          </a:p>
        </p:txBody>
      </p:sp>
      <p:pic>
        <p:nvPicPr>
          <p:cNvPr id="4" name="Picture 3"/>
          <p:cNvPicPr>
            <a:picLocks noChangeAspect="1"/>
          </p:cNvPicPr>
          <p:nvPr/>
        </p:nvPicPr>
        <p:blipFill>
          <a:blip r:embed="rId4"/>
          <a:stretch>
            <a:fillRect/>
          </a:stretch>
        </p:blipFill>
        <p:spPr>
          <a:xfrm>
            <a:off x="1812265" y="0"/>
            <a:ext cx="5459784" cy="1697786"/>
          </a:xfrm>
          <a:prstGeom prst="rect">
            <a:avLst/>
          </a:prstGeom>
        </p:spPr>
      </p:pic>
    </p:spTree>
    <p:extLst>
      <p:ext uri="{BB962C8B-B14F-4D97-AF65-F5344CB8AC3E}">
        <p14:creationId xmlns:p14="http://schemas.microsoft.com/office/powerpoint/2010/main" val="1614042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144000" cy="453617"/>
          </a:xfrm>
        </p:spPr>
        <p:txBody>
          <a:bodyPr/>
          <a:lstStyle/>
          <a:p>
            <a:r>
              <a:rPr lang="en-US" sz="2400" b="1" dirty="0" smtClean="0"/>
              <a:t>Boje’s Principle of Design</a:t>
            </a:r>
            <a:endParaRPr lang="en-US" sz="2400" b="1" dirty="0"/>
          </a:p>
        </p:txBody>
      </p:sp>
      <p:sp>
        <p:nvSpPr>
          <p:cNvPr id="3" name="Content Placeholder 2"/>
          <p:cNvSpPr>
            <a:spLocks noGrp="1"/>
          </p:cNvSpPr>
          <p:nvPr>
            <p:ph idx="1"/>
          </p:nvPr>
        </p:nvSpPr>
        <p:spPr>
          <a:xfrm>
            <a:off x="0" y="812800"/>
            <a:ext cx="9143999" cy="5300133"/>
          </a:xfrm>
        </p:spPr>
        <p:txBody>
          <a:bodyPr>
            <a:normAutofit/>
          </a:bodyPr>
          <a:lstStyle/>
          <a:p>
            <a:pPr marL="0" indent="0">
              <a:buNone/>
            </a:pPr>
            <a:r>
              <a:rPr lang="en-US" sz="7000" b="1" dirty="0">
                <a:solidFill>
                  <a:schemeClr val="tx1"/>
                </a:solidFill>
              </a:rPr>
              <a:t>"All organizations are perfectly designed to get the results they get</a:t>
            </a:r>
            <a:r>
              <a:rPr lang="en-US" sz="7000" b="1" dirty="0" smtClean="0">
                <a:solidFill>
                  <a:schemeClr val="tx1"/>
                </a:solidFill>
              </a:rPr>
              <a:t>.” </a:t>
            </a:r>
            <a:r>
              <a:rPr lang="en-US" dirty="0" smtClean="0">
                <a:sym typeface="Wingdings"/>
              </a:rPr>
              <a:t></a:t>
            </a:r>
            <a:r>
              <a:rPr lang="en-US" dirty="0" smtClean="0"/>
              <a:t> </a:t>
            </a:r>
            <a:r>
              <a:rPr lang="en-US" b="1" dirty="0" smtClean="0"/>
              <a:t>from Arthur Wayne Jones</a:t>
            </a:r>
            <a:r>
              <a:rPr lang="en-US" dirty="0" smtClean="0"/>
              <a:t>, as cited in David P. Hanna (1988: 38; 2001: 19)</a:t>
            </a: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10</a:t>
            </a:fld>
            <a:endParaRPr lang="en-US"/>
          </a:p>
        </p:txBody>
      </p:sp>
    </p:spTree>
    <p:extLst>
      <p:ext uri="{BB962C8B-B14F-4D97-AF65-F5344CB8AC3E}">
        <p14:creationId xmlns:p14="http://schemas.microsoft.com/office/powerpoint/2010/main" val="23749030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Rio Grande River has No Water End Sept until March</a:t>
            </a:r>
            <a:endParaRPr lang="en-US" b="1"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11</a:t>
            </a:fld>
            <a:endParaRPr lang="en-US"/>
          </a:p>
        </p:txBody>
      </p:sp>
      <p:pic>
        <p:nvPicPr>
          <p:cNvPr id="5" name="Picture 4"/>
          <p:cNvPicPr>
            <a:picLocks noChangeAspect="1"/>
          </p:cNvPicPr>
          <p:nvPr/>
        </p:nvPicPr>
        <p:blipFill>
          <a:blip r:embed="rId2"/>
          <a:stretch>
            <a:fillRect/>
          </a:stretch>
        </p:blipFill>
        <p:spPr>
          <a:xfrm>
            <a:off x="656423" y="1297806"/>
            <a:ext cx="7129459" cy="4827662"/>
          </a:xfrm>
          <a:prstGeom prst="rect">
            <a:avLst/>
          </a:prstGeom>
        </p:spPr>
      </p:pic>
    </p:spTree>
    <p:extLst>
      <p:ext uri="{BB962C8B-B14F-4D97-AF65-F5344CB8AC3E}">
        <p14:creationId xmlns:p14="http://schemas.microsoft.com/office/powerpoint/2010/main" val="170632376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Quantum Storytelling can help? It goes both ways</a:t>
            </a:r>
            <a:endParaRPr lang="en-US" dirty="0"/>
          </a:p>
        </p:txBody>
      </p:sp>
      <p:sp>
        <p:nvSpPr>
          <p:cNvPr id="3" name="Content Placeholder 2"/>
          <p:cNvSpPr>
            <a:spLocks noGrp="1"/>
          </p:cNvSpPr>
          <p:nvPr>
            <p:ph idx="1"/>
          </p:nvPr>
        </p:nvSpPr>
        <p:spPr>
          <a:xfrm>
            <a:off x="549275" y="1600201"/>
            <a:ext cx="8042276" cy="900232"/>
          </a:xfrm>
        </p:spPr>
        <p:txBody>
          <a:bodyPr/>
          <a:lstStyle/>
          <a:p>
            <a:r>
              <a:rPr lang="en-US" dirty="0" smtClean="0"/>
              <a:t>Antenarrative </a:t>
            </a:r>
            <a:r>
              <a:rPr lang="en-US" dirty="0"/>
              <a:t>waves </a:t>
            </a:r>
            <a:r>
              <a:rPr lang="en-US" dirty="0" smtClean="0"/>
              <a:t>freewheeling Carnivalesque Theater for Social Change in spacetimemattering </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12</a:t>
            </a:fld>
            <a:endParaRPr lang="en-US"/>
          </a:p>
        </p:txBody>
      </p:sp>
      <p:pic>
        <p:nvPicPr>
          <p:cNvPr id="5" name="Picture 4"/>
          <p:cNvPicPr>
            <a:picLocks noChangeAspect="1"/>
          </p:cNvPicPr>
          <p:nvPr/>
        </p:nvPicPr>
        <p:blipFill>
          <a:blip r:embed="rId2"/>
          <a:stretch>
            <a:fillRect/>
          </a:stretch>
        </p:blipFill>
        <p:spPr>
          <a:xfrm>
            <a:off x="132282" y="2500433"/>
            <a:ext cx="5312572" cy="3375224"/>
          </a:xfrm>
          <a:prstGeom prst="rect">
            <a:avLst/>
          </a:prstGeom>
        </p:spPr>
      </p:pic>
      <p:sp>
        <p:nvSpPr>
          <p:cNvPr id="6" name="TextBox 5"/>
          <p:cNvSpPr txBox="1"/>
          <p:nvPr/>
        </p:nvSpPr>
        <p:spPr>
          <a:xfrm>
            <a:off x="5648446" y="2593042"/>
            <a:ext cx="2943105" cy="2031325"/>
          </a:xfrm>
          <a:prstGeom prst="rect">
            <a:avLst/>
          </a:prstGeom>
          <a:noFill/>
        </p:spPr>
        <p:txBody>
          <a:bodyPr wrap="square" rtlCol="0">
            <a:spAutoFit/>
          </a:bodyPr>
          <a:lstStyle/>
          <a:p>
            <a:r>
              <a:rPr lang="en-US" b="1" dirty="0" smtClean="0"/>
              <a:t>Flash Mob breaks out</a:t>
            </a:r>
          </a:p>
          <a:p>
            <a:r>
              <a:rPr lang="en-US" b="1" dirty="0" smtClean="0"/>
              <a:t>Protesting portrayals of VP-elect Pence</a:t>
            </a:r>
          </a:p>
          <a:p>
            <a:r>
              <a:rPr lang="en-US" b="1" dirty="0" smtClean="0"/>
              <a:t>&amp; to Help Fight Liberals</a:t>
            </a:r>
          </a:p>
          <a:p>
            <a:r>
              <a:rPr lang="en-US" b="1" dirty="0" smtClean="0"/>
              <a:t>Shouting USA, USA, USA</a:t>
            </a:r>
            <a:r>
              <a:rPr lang="mr-IN" b="1" dirty="0" smtClean="0"/>
              <a:t>…</a:t>
            </a:r>
            <a:endParaRPr lang="en-US" b="1" dirty="0"/>
          </a:p>
          <a:p>
            <a:endParaRPr lang="en-US" dirty="0"/>
          </a:p>
        </p:txBody>
      </p:sp>
    </p:spTree>
    <p:extLst>
      <p:ext uri="{BB962C8B-B14F-4D97-AF65-F5344CB8AC3E}">
        <p14:creationId xmlns:p14="http://schemas.microsoft.com/office/powerpoint/2010/main" val="4144863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FACTS</a:t>
            </a:r>
            <a:endParaRPr lang="en-US" dirty="0"/>
          </a:p>
        </p:txBody>
      </p:sp>
      <p:sp>
        <p:nvSpPr>
          <p:cNvPr id="3" name="Content Placeholder 2"/>
          <p:cNvSpPr>
            <a:spLocks noGrp="1"/>
          </p:cNvSpPr>
          <p:nvPr>
            <p:ph idx="1"/>
          </p:nvPr>
        </p:nvSpPr>
        <p:spPr/>
        <p:txBody>
          <a:bodyPr>
            <a:normAutofit/>
          </a:bodyPr>
          <a:lstStyle/>
          <a:p>
            <a:pPr lvl="0"/>
            <a:r>
              <a:rPr lang="en-US" dirty="0" smtClean="0"/>
              <a:t>Average </a:t>
            </a:r>
            <a:r>
              <a:rPr lang="en-US" dirty="0"/>
              <a:t>USA person’s carbon footprint </a:t>
            </a:r>
            <a:endParaRPr lang="en-US" dirty="0" smtClean="0"/>
          </a:p>
          <a:p>
            <a:pPr lvl="0"/>
            <a:r>
              <a:rPr lang="en-US" dirty="0" smtClean="0"/>
              <a:t>20 </a:t>
            </a:r>
            <a:r>
              <a:rPr lang="en-US" dirty="0"/>
              <a:t>tons carbon dioxide per year </a:t>
            </a:r>
            <a:r>
              <a:rPr lang="en-US" dirty="0" smtClean="0"/>
              <a:t>compared</a:t>
            </a:r>
          </a:p>
          <a:p>
            <a:pPr lvl="0"/>
            <a:r>
              <a:rPr lang="en-US" dirty="0" smtClean="0"/>
              <a:t>1.1 </a:t>
            </a:r>
            <a:r>
              <a:rPr lang="en-US" dirty="0"/>
              <a:t>tons </a:t>
            </a:r>
            <a:r>
              <a:rPr lang="en-US" dirty="0" smtClean="0"/>
              <a:t>for </a:t>
            </a:r>
            <a:r>
              <a:rPr lang="en-US" dirty="0"/>
              <a:t>average </a:t>
            </a:r>
            <a:r>
              <a:rPr lang="en-US" dirty="0" smtClean="0"/>
              <a:t>person in India</a:t>
            </a:r>
            <a:endParaRPr lang="en-US" dirty="0"/>
          </a:p>
          <a:p>
            <a:pPr lvl="0"/>
            <a:r>
              <a:rPr lang="en-US" sz="2800" dirty="0" smtClean="0"/>
              <a:t>5</a:t>
            </a:r>
            <a:r>
              <a:rPr lang="en-US" sz="2800" dirty="0"/>
              <a:t>% </a:t>
            </a:r>
            <a:r>
              <a:rPr lang="en-US" sz="2800" dirty="0" smtClean="0"/>
              <a:t>of </a:t>
            </a:r>
            <a:r>
              <a:rPr lang="en-US" sz="2800" dirty="0"/>
              <a:t>world’s </a:t>
            </a:r>
            <a:r>
              <a:rPr lang="en-US" sz="2800" dirty="0" smtClean="0"/>
              <a:t>population </a:t>
            </a:r>
            <a:r>
              <a:rPr lang="en-US" sz="2800" dirty="0"/>
              <a:t>in the USA </a:t>
            </a:r>
            <a:r>
              <a:rPr lang="en-US" sz="2800" dirty="0" smtClean="0"/>
              <a:t>create</a:t>
            </a:r>
          </a:p>
          <a:p>
            <a:pPr lvl="0"/>
            <a:r>
              <a:rPr lang="en-US" sz="2800" dirty="0" smtClean="0"/>
              <a:t>20</a:t>
            </a:r>
            <a:r>
              <a:rPr lang="en-US" sz="2800" dirty="0"/>
              <a:t>% of carbon dioxide emissions &amp;</a:t>
            </a:r>
            <a:r>
              <a:rPr lang="en-US" sz="2800" dirty="0" smtClean="0"/>
              <a:t> </a:t>
            </a:r>
          </a:p>
          <a:p>
            <a:pPr lvl="0"/>
            <a:r>
              <a:rPr lang="en-US" sz="2800" dirty="0" smtClean="0"/>
              <a:t>30</a:t>
            </a:r>
            <a:r>
              <a:rPr lang="en-US" sz="2800" dirty="0"/>
              <a:t>% of the world’s </a:t>
            </a:r>
            <a:r>
              <a:rPr lang="en-US" sz="2800" dirty="0" smtClean="0"/>
              <a:t>resources consumed.</a:t>
            </a:r>
            <a:endParaRPr lang="en-US" sz="2800" dirty="0"/>
          </a:p>
        </p:txBody>
      </p:sp>
      <p:sp>
        <p:nvSpPr>
          <p:cNvPr id="4" name="Text Box 2"/>
          <p:cNvSpPr txBox="1"/>
          <p:nvPr/>
        </p:nvSpPr>
        <p:spPr>
          <a:xfrm>
            <a:off x="2630933" y="247588"/>
            <a:ext cx="2570449" cy="1417303"/>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800" b="1" dirty="0" smtClean="0">
                <a:effectLst/>
                <a:ea typeface="ＭＳ 明朝"/>
                <a:cs typeface="Times New Roman"/>
              </a:rPr>
              <a:t>S</a:t>
            </a:r>
            <a:r>
              <a:rPr lang="en-US" sz="8800" b="1" dirty="0" smtClean="0">
                <a:solidFill>
                  <a:srgbClr val="FF0000"/>
                </a:solidFill>
                <a:effectLst/>
                <a:ea typeface="ＭＳ 明朝"/>
                <a:cs typeface="Times New Roman"/>
              </a:rPr>
              <a:t>O</a:t>
            </a:r>
            <a:r>
              <a:rPr lang="en-US" sz="8800" b="1" dirty="0" smtClean="0">
                <a:effectLst/>
                <a:ea typeface="ＭＳ 明朝"/>
                <a:cs typeface="Times New Roman"/>
              </a:rPr>
              <a:t>S</a:t>
            </a:r>
            <a:endParaRPr lang="en-US" sz="600" dirty="0" smtClean="0">
              <a:effectLst/>
              <a:ea typeface="ＭＳ 明朝"/>
              <a:cs typeface="Times New Roman"/>
            </a:endParaRPr>
          </a:p>
          <a:p>
            <a:pPr marL="0" marR="0">
              <a:spcBef>
                <a:spcPts val="0"/>
              </a:spcBef>
              <a:spcAft>
                <a:spcPts val="0"/>
              </a:spcAft>
            </a:pPr>
            <a:r>
              <a:rPr lang="en-US" sz="19000" b="1" dirty="0" smtClean="0">
                <a:effectLst/>
                <a:ea typeface="ＭＳ 明朝"/>
                <a:cs typeface="Times New Roman"/>
              </a:rPr>
              <a:t> </a:t>
            </a:r>
            <a:endParaRPr lang="en-US" sz="1200" dirty="0">
              <a:effectLst/>
              <a:ea typeface="ＭＳ 明朝"/>
              <a:cs typeface="Times New Roman"/>
            </a:endParaRPr>
          </a:p>
        </p:txBody>
      </p:sp>
      <p:sp>
        <p:nvSpPr>
          <p:cNvPr id="5" name="Slide Number Placeholder 4"/>
          <p:cNvSpPr>
            <a:spLocks noGrp="1"/>
          </p:cNvSpPr>
          <p:nvPr>
            <p:ph type="sldNum" sz="quarter" idx="12"/>
          </p:nvPr>
        </p:nvSpPr>
        <p:spPr/>
        <p:txBody>
          <a:bodyPr/>
          <a:lstStyle/>
          <a:p>
            <a:fld id="{651FC063-5EA9-49AF-AFAF-D68C9E82B23B}" type="slidenum">
              <a:rPr lang="en-US" smtClean="0"/>
              <a:pPr/>
              <a:t>13</a:t>
            </a:fld>
            <a:endParaRPr lang="en-US"/>
          </a:p>
        </p:txBody>
      </p:sp>
    </p:spTree>
    <p:extLst>
      <p:ext uri="{BB962C8B-B14F-4D97-AF65-F5344CB8AC3E}">
        <p14:creationId xmlns:p14="http://schemas.microsoft.com/office/powerpoint/2010/main" val="11240686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PROBLEM: Science is not persuading Climate Deniers to Believe Climate </a:t>
            </a:r>
            <a:r>
              <a:rPr lang="en-US" sz="2800" b="1" dirty="0" smtClean="0"/>
              <a:t>Science</a:t>
            </a:r>
            <a:endParaRPr lang="en-US" sz="2800" b="1"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14</a:t>
            </a:fld>
            <a:endParaRPr lang="en-US"/>
          </a:p>
        </p:txBody>
      </p:sp>
      <p:sp>
        <p:nvSpPr>
          <p:cNvPr id="5" name="Rectangle 4"/>
          <p:cNvSpPr/>
          <p:nvPr/>
        </p:nvSpPr>
        <p:spPr>
          <a:xfrm>
            <a:off x="4025338" y="3663967"/>
            <a:ext cx="4572000" cy="2308324"/>
          </a:xfrm>
          <a:prstGeom prst="rect">
            <a:avLst/>
          </a:prstGeom>
        </p:spPr>
        <p:txBody>
          <a:bodyPr>
            <a:spAutoFit/>
          </a:bodyPr>
          <a:lstStyle/>
          <a:p>
            <a:r>
              <a:rPr lang="en-US" dirty="0" smtClean="0"/>
              <a:t>Koch </a:t>
            </a:r>
            <a:r>
              <a:rPr lang="en-US" dirty="0"/>
              <a:t>Brothers EXPOSED: 2014 (ft. Bernie Sanders) • FULL DOCUMENTARY FILM • BRAVE NEW </a:t>
            </a:r>
            <a:r>
              <a:rPr lang="en-US" dirty="0" smtClean="0"/>
              <a:t>FILMS </a:t>
            </a:r>
            <a:r>
              <a:rPr lang="mr-IN" dirty="0" smtClean="0"/>
              <a:t>–</a:t>
            </a:r>
            <a:r>
              <a:rPr lang="en-US" dirty="0" smtClean="0"/>
              <a:t> did not work</a:t>
            </a:r>
            <a:endParaRPr lang="en-US" dirty="0"/>
          </a:p>
          <a:p>
            <a:endParaRPr lang="en-US" dirty="0"/>
          </a:p>
          <a:p>
            <a:r>
              <a:rPr lang="en-US" dirty="0"/>
              <a:t>Follow the money and what is happening to defunding of K-12 and Higher Education</a:t>
            </a:r>
            <a:r>
              <a:rPr lang="en-US" dirty="0" smtClean="0"/>
              <a:t>. </a:t>
            </a:r>
            <a:r>
              <a:rPr lang="mr-IN" dirty="0" smtClean="0"/>
              <a:t>–</a:t>
            </a:r>
            <a:r>
              <a:rPr lang="en-US" dirty="0" smtClean="0"/>
              <a:t> did not work</a:t>
            </a:r>
            <a:endParaRPr lang="en-US" dirty="0"/>
          </a:p>
        </p:txBody>
      </p:sp>
      <p:pic>
        <p:nvPicPr>
          <p:cNvPr id="6" name="Picture 5"/>
          <p:cNvPicPr>
            <a:picLocks noChangeAspect="1"/>
          </p:cNvPicPr>
          <p:nvPr/>
        </p:nvPicPr>
        <p:blipFill>
          <a:blip r:embed="rId2"/>
          <a:stretch>
            <a:fillRect/>
          </a:stretch>
        </p:blipFill>
        <p:spPr>
          <a:xfrm>
            <a:off x="311344" y="1547235"/>
            <a:ext cx="3773305" cy="2116732"/>
          </a:xfrm>
          <a:prstGeom prst="rect">
            <a:avLst/>
          </a:prstGeom>
        </p:spPr>
      </p:pic>
    </p:spTree>
    <p:extLst>
      <p:ext uri="{BB962C8B-B14F-4D97-AF65-F5344CB8AC3E}">
        <p14:creationId xmlns:p14="http://schemas.microsoft.com/office/powerpoint/2010/main" val="3689815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574" y="107576"/>
            <a:ext cx="7819425" cy="1336956"/>
          </a:xfrm>
        </p:spPr>
        <p:txBody>
          <a:bodyPr/>
          <a:lstStyle/>
          <a:p>
            <a:r>
              <a:rPr lang="en-US" sz="4400" b="1" dirty="0" smtClean="0"/>
              <a:t>Which produces more CO2</a:t>
            </a:r>
            <a:r>
              <a:rPr lang="en-US" sz="4400" dirty="0"/>
              <a:t>?</a:t>
            </a:r>
            <a:r>
              <a:rPr lang="en-US" sz="4400" dirty="0" smtClean="0"/>
              <a:t> </a:t>
            </a:r>
            <a:r>
              <a:rPr lang="en-US" sz="4000" b="1" dirty="0" smtClean="0">
                <a:solidFill>
                  <a:srgbClr val="FF0000"/>
                </a:solidFill>
              </a:rPr>
              <a:t>TRANSPORTATION or COWS</a:t>
            </a:r>
            <a:endParaRPr lang="en-US" sz="4400" b="1" dirty="0">
              <a:solidFill>
                <a:srgbClr val="FF0000"/>
              </a:solidFill>
            </a:endParaRPr>
          </a:p>
        </p:txBody>
      </p:sp>
      <p:pic>
        <p:nvPicPr>
          <p:cNvPr id="4" name="Picture 3" descr="cowspiracy_chart_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84" y="1818938"/>
            <a:ext cx="8529436" cy="4352921"/>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15</a:t>
            </a:fld>
            <a:endParaRPr lang="en-US"/>
          </a:p>
        </p:txBody>
      </p:sp>
      <p:sp>
        <p:nvSpPr>
          <p:cNvPr id="6" name="Rectangle 5"/>
          <p:cNvSpPr/>
          <p:nvPr/>
        </p:nvSpPr>
        <p:spPr>
          <a:xfrm>
            <a:off x="0" y="156744"/>
            <a:ext cx="1136399" cy="646331"/>
          </a:xfrm>
          <a:prstGeom prst="rect">
            <a:avLst/>
          </a:prstGeom>
        </p:spPr>
        <p:txBody>
          <a:bodyPr wrap="none">
            <a:spAutoFit/>
          </a:bodyPr>
          <a:lstStyle/>
          <a:p>
            <a:r>
              <a:rPr lang="en-US" sz="3600" b="1" dirty="0">
                <a:ea typeface="ＭＳ 明朝"/>
                <a:cs typeface="Times New Roman"/>
              </a:rPr>
              <a:t>S</a:t>
            </a:r>
            <a:r>
              <a:rPr lang="en-US" sz="3600" b="1" dirty="0">
                <a:solidFill>
                  <a:srgbClr val="FF0000"/>
                </a:solidFill>
                <a:ea typeface="ＭＳ 明朝"/>
                <a:cs typeface="Times New Roman"/>
              </a:rPr>
              <a:t>O</a:t>
            </a:r>
            <a:r>
              <a:rPr lang="en-US" sz="3600" b="1" dirty="0">
                <a:ea typeface="ＭＳ 明朝"/>
                <a:cs typeface="Times New Roman"/>
              </a:rPr>
              <a:t>S</a:t>
            </a:r>
            <a:endParaRPr lang="en-US" sz="3600" dirty="0"/>
          </a:p>
        </p:txBody>
      </p:sp>
      <p:pic>
        <p:nvPicPr>
          <p:cNvPr id="3" name="Picture 2"/>
          <p:cNvPicPr>
            <a:picLocks noChangeAspect="1"/>
          </p:cNvPicPr>
          <p:nvPr/>
        </p:nvPicPr>
        <p:blipFill>
          <a:blip r:embed="rId3"/>
          <a:stretch>
            <a:fillRect/>
          </a:stretch>
        </p:blipFill>
        <p:spPr>
          <a:xfrm>
            <a:off x="2733646" y="1637833"/>
            <a:ext cx="516340" cy="362209"/>
          </a:xfrm>
          <a:prstGeom prst="rect">
            <a:avLst/>
          </a:prstGeom>
        </p:spPr>
      </p:pic>
    </p:spTree>
    <p:extLst>
      <p:ext uri="{BB962C8B-B14F-4D97-AF65-F5344CB8AC3E}">
        <p14:creationId xmlns:p14="http://schemas.microsoft.com/office/powerpoint/2010/main" val="278772367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YOUR RESISTENCE IS FUTILE IN SOCIETY OF SPECTACLE</a:t>
            </a:r>
            <a:endParaRPr lang="en-US" sz="4000" b="1" dirty="0"/>
          </a:p>
        </p:txBody>
      </p:sp>
      <p:sp>
        <p:nvSpPr>
          <p:cNvPr id="3" name="Content Placeholder 2"/>
          <p:cNvSpPr>
            <a:spLocks noGrp="1"/>
          </p:cNvSpPr>
          <p:nvPr>
            <p:ph idx="1"/>
          </p:nvPr>
        </p:nvSpPr>
        <p:spPr/>
        <p:txBody>
          <a:bodyPr/>
          <a:lstStyle/>
          <a:p>
            <a:r>
              <a:rPr lang="en-US" dirty="0" smtClean="0"/>
              <a:t>IN TRUMP-LAND THESE ARE ‘REAL’ TRUTHS:</a:t>
            </a:r>
          </a:p>
          <a:p>
            <a:r>
              <a:rPr lang="en-US" dirty="0" smtClean="0"/>
              <a:t>1. Who needs clean air?</a:t>
            </a:r>
          </a:p>
          <a:p>
            <a:r>
              <a:rPr lang="en-US" dirty="0" smtClean="0"/>
              <a:t>2. CO2 is liberal propaganda? Automobility is necessity!</a:t>
            </a:r>
          </a:p>
          <a:p>
            <a:r>
              <a:rPr lang="en-US" dirty="0" smtClean="0"/>
              <a:t>3. Who needs clean water? Buy Coke or Pepsi</a:t>
            </a:r>
          </a:p>
          <a:p>
            <a:r>
              <a:rPr lang="en-US" dirty="0" smtClean="0"/>
              <a:t>4. Vegans are idiots? You need Carl’s Jr. ‘real’ meat to think.</a:t>
            </a:r>
          </a:p>
          <a:p>
            <a:r>
              <a:rPr lang="en-US" dirty="0" smtClean="0"/>
              <a:t>5. Forget the poor, reward the rich!</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16</a:t>
            </a:fld>
            <a:endParaRPr lang="en-US"/>
          </a:p>
        </p:txBody>
      </p:sp>
    </p:spTree>
    <p:extLst>
      <p:ext uri="{BB962C8B-B14F-4D97-AF65-F5344CB8AC3E}">
        <p14:creationId xmlns:p14="http://schemas.microsoft.com/office/powerpoint/2010/main" val="5560979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17</a:t>
            </a:fld>
            <a:endParaRPr lang="en-US"/>
          </a:p>
        </p:txBody>
      </p:sp>
      <p:pic>
        <p:nvPicPr>
          <p:cNvPr id="5" name="Picture 4"/>
          <p:cNvPicPr>
            <a:picLocks noChangeAspect="1"/>
          </p:cNvPicPr>
          <p:nvPr/>
        </p:nvPicPr>
        <p:blipFill>
          <a:blip r:embed="rId2"/>
          <a:stretch>
            <a:fillRect/>
          </a:stretch>
        </p:blipFill>
        <p:spPr>
          <a:xfrm>
            <a:off x="736600" y="266154"/>
            <a:ext cx="7658100" cy="5651500"/>
          </a:xfrm>
          <a:prstGeom prst="rect">
            <a:avLst/>
          </a:prstGeom>
        </p:spPr>
      </p:pic>
    </p:spTree>
    <p:extLst>
      <p:ext uri="{BB962C8B-B14F-4D97-AF65-F5344CB8AC3E}">
        <p14:creationId xmlns:p14="http://schemas.microsoft.com/office/powerpoint/2010/main" val="3707173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18</a:t>
            </a:fld>
            <a:endParaRPr lang="en-US"/>
          </a:p>
        </p:txBody>
      </p:sp>
      <p:pic>
        <p:nvPicPr>
          <p:cNvPr id="5" name="Picture 4"/>
          <p:cNvPicPr>
            <a:picLocks noChangeAspect="1"/>
          </p:cNvPicPr>
          <p:nvPr/>
        </p:nvPicPr>
        <p:blipFill>
          <a:blip r:embed="rId2"/>
          <a:stretch>
            <a:fillRect/>
          </a:stretch>
        </p:blipFill>
        <p:spPr>
          <a:xfrm>
            <a:off x="774700" y="130148"/>
            <a:ext cx="7581900" cy="5473700"/>
          </a:xfrm>
          <a:prstGeom prst="rect">
            <a:avLst/>
          </a:prstGeom>
        </p:spPr>
      </p:pic>
    </p:spTree>
    <p:extLst>
      <p:ext uri="{BB962C8B-B14F-4D97-AF65-F5344CB8AC3E}">
        <p14:creationId xmlns:p14="http://schemas.microsoft.com/office/powerpoint/2010/main" val="1259752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19</a:t>
            </a:fld>
            <a:endParaRPr lang="en-US"/>
          </a:p>
        </p:txBody>
      </p:sp>
      <p:pic>
        <p:nvPicPr>
          <p:cNvPr id="5" name="Picture 4" descr="doomsdayTHEATERofCAPITALIS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5000"/>
            <a:ext cx="9144000" cy="5568633"/>
          </a:xfrm>
          <a:prstGeom prst="rect">
            <a:avLst/>
          </a:prstGeom>
        </p:spPr>
      </p:pic>
      <p:sp>
        <p:nvSpPr>
          <p:cNvPr id="6" name="Text Box 26"/>
          <p:cNvSpPr txBox="1"/>
          <p:nvPr/>
        </p:nvSpPr>
        <p:spPr>
          <a:xfrm>
            <a:off x="2963333" y="68208"/>
            <a:ext cx="5960056" cy="420559"/>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smtClean="0">
                <a:solidFill>
                  <a:srgbClr val="FF0000"/>
                </a:solidFill>
                <a:latin typeface="Arial Black"/>
                <a:ea typeface="ＭＳ 明朝"/>
                <a:cs typeface="Times New Roman"/>
              </a:rPr>
              <a:t>DOOM: </a:t>
            </a:r>
            <a:r>
              <a:rPr lang="en-US" sz="1600" b="1" dirty="0" smtClean="0">
                <a:solidFill>
                  <a:srgbClr val="FF0000"/>
                </a:solidFill>
                <a:effectLst/>
                <a:latin typeface="Arial Black"/>
                <a:ea typeface="ＭＳ 明朝"/>
                <a:cs typeface="Times New Roman"/>
              </a:rPr>
              <a:t>POPULATION 11 BILLION</a:t>
            </a:r>
          </a:p>
          <a:p>
            <a:pPr marL="0" marR="0">
              <a:spcBef>
                <a:spcPts val="0"/>
              </a:spcBef>
              <a:spcAft>
                <a:spcPts val="0"/>
              </a:spcAft>
            </a:pPr>
            <a:r>
              <a:rPr lang="en-US" sz="1600" b="1" dirty="0" smtClean="0">
                <a:solidFill>
                  <a:srgbClr val="FF0000"/>
                </a:solidFill>
                <a:latin typeface="Arial Black"/>
                <a:ea typeface="ＭＳ 明朝"/>
                <a:cs typeface="Times New Roman"/>
              </a:rPr>
              <a:t>In year 2100</a:t>
            </a:r>
            <a:endParaRPr lang="en-US" sz="2800" dirty="0">
              <a:effectLst/>
              <a:ea typeface="ＭＳ 明朝"/>
              <a:cs typeface="Times New Roman"/>
            </a:endParaRPr>
          </a:p>
        </p:txBody>
      </p:sp>
      <p:sp>
        <p:nvSpPr>
          <p:cNvPr id="7" name="Freeform 6"/>
          <p:cNvSpPr/>
          <p:nvPr/>
        </p:nvSpPr>
        <p:spPr>
          <a:xfrm>
            <a:off x="6053390" y="472272"/>
            <a:ext cx="2869999" cy="5681511"/>
          </a:xfrm>
          <a:custGeom>
            <a:avLst/>
            <a:gdLst>
              <a:gd name="connsiteX0" fmla="*/ 1220574 w 2869999"/>
              <a:gd name="connsiteY0" fmla="*/ 270025 h 5681511"/>
              <a:gd name="connsiteX1" fmla="*/ 1237069 w 2869999"/>
              <a:gd name="connsiteY1" fmla="*/ 154557 h 5681511"/>
              <a:gd name="connsiteX2" fmla="*/ 1286551 w 2869999"/>
              <a:gd name="connsiteY2" fmla="*/ 121566 h 5681511"/>
              <a:gd name="connsiteX3" fmla="*/ 1369023 w 2869999"/>
              <a:gd name="connsiteY3" fmla="*/ 55584 h 5681511"/>
              <a:gd name="connsiteX4" fmla="*/ 1418505 w 2869999"/>
              <a:gd name="connsiteY4" fmla="*/ 22593 h 5681511"/>
              <a:gd name="connsiteX5" fmla="*/ 1748390 w 2869999"/>
              <a:gd name="connsiteY5" fmla="*/ 22593 h 5681511"/>
              <a:gd name="connsiteX6" fmla="*/ 1814367 w 2869999"/>
              <a:gd name="connsiteY6" fmla="*/ 171052 h 5681511"/>
              <a:gd name="connsiteX7" fmla="*/ 1830862 w 2869999"/>
              <a:gd name="connsiteY7" fmla="*/ 220539 h 5681511"/>
              <a:gd name="connsiteX8" fmla="*/ 1781379 w 2869999"/>
              <a:gd name="connsiteY8" fmla="*/ 484466 h 5681511"/>
              <a:gd name="connsiteX9" fmla="*/ 1731896 w 2869999"/>
              <a:gd name="connsiteY9" fmla="*/ 533953 h 5681511"/>
              <a:gd name="connsiteX10" fmla="*/ 1665919 w 2869999"/>
              <a:gd name="connsiteY10" fmla="*/ 566944 h 5681511"/>
              <a:gd name="connsiteX11" fmla="*/ 1566954 w 2869999"/>
              <a:gd name="connsiteY11" fmla="*/ 649421 h 5681511"/>
              <a:gd name="connsiteX12" fmla="*/ 1467988 w 2869999"/>
              <a:gd name="connsiteY12" fmla="*/ 682412 h 5681511"/>
              <a:gd name="connsiteX13" fmla="*/ 1336034 w 2869999"/>
              <a:gd name="connsiteY13" fmla="*/ 665917 h 5681511"/>
              <a:gd name="connsiteX14" fmla="*/ 1352528 w 2869999"/>
              <a:gd name="connsiteY14" fmla="*/ 467971 h 5681511"/>
              <a:gd name="connsiteX15" fmla="*/ 1599942 w 2869999"/>
              <a:gd name="connsiteY15" fmla="*/ 286521 h 5681511"/>
              <a:gd name="connsiteX16" fmla="*/ 1649425 w 2869999"/>
              <a:gd name="connsiteY16" fmla="*/ 253530 h 5681511"/>
              <a:gd name="connsiteX17" fmla="*/ 2028793 w 2869999"/>
              <a:gd name="connsiteY17" fmla="*/ 319512 h 5681511"/>
              <a:gd name="connsiteX18" fmla="*/ 2078275 w 2869999"/>
              <a:gd name="connsiteY18" fmla="*/ 352503 h 5681511"/>
              <a:gd name="connsiteX19" fmla="*/ 2210229 w 2869999"/>
              <a:gd name="connsiteY19" fmla="*/ 500962 h 5681511"/>
              <a:gd name="connsiteX20" fmla="*/ 2226724 w 2869999"/>
              <a:gd name="connsiteY20" fmla="*/ 550448 h 5681511"/>
              <a:gd name="connsiteX21" fmla="*/ 2259712 w 2869999"/>
              <a:gd name="connsiteY21" fmla="*/ 682412 h 5681511"/>
              <a:gd name="connsiteX22" fmla="*/ 2292701 w 2869999"/>
              <a:gd name="connsiteY22" fmla="*/ 731899 h 5681511"/>
              <a:gd name="connsiteX23" fmla="*/ 2276206 w 2869999"/>
              <a:gd name="connsiteY23" fmla="*/ 1111295 h 5681511"/>
              <a:gd name="connsiteX24" fmla="*/ 2144252 w 2869999"/>
              <a:gd name="connsiteY24" fmla="*/ 1226763 h 5681511"/>
              <a:gd name="connsiteX25" fmla="*/ 1962816 w 2869999"/>
              <a:gd name="connsiteY25" fmla="*/ 1358727 h 5681511"/>
              <a:gd name="connsiteX26" fmla="*/ 1814367 w 2869999"/>
              <a:gd name="connsiteY26" fmla="*/ 1490691 h 5681511"/>
              <a:gd name="connsiteX27" fmla="*/ 1764885 w 2869999"/>
              <a:gd name="connsiteY27" fmla="*/ 1507187 h 5681511"/>
              <a:gd name="connsiteX28" fmla="*/ 1154597 w 2869999"/>
              <a:gd name="connsiteY28" fmla="*/ 1441205 h 5681511"/>
              <a:gd name="connsiteX29" fmla="*/ 1138103 w 2869999"/>
              <a:gd name="connsiteY29" fmla="*/ 1391718 h 5681511"/>
              <a:gd name="connsiteX30" fmla="*/ 1154597 w 2869999"/>
              <a:gd name="connsiteY30" fmla="*/ 1144286 h 5681511"/>
              <a:gd name="connsiteX31" fmla="*/ 1303046 w 2869999"/>
              <a:gd name="connsiteY31" fmla="*/ 1028818 h 5681511"/>
              <a:gd name="connsiteX32" fmla="*/ 1336034 w 2869999"/>
              <a:gd name="connsiteY32" fmla="*/ 979331 h 5681511"/>
              <a:gd name="connsiteX33" fmla="*/ 1533965 w 2869999"/>
              <a:gd name="connsiteY33" fmla="*/ 896854 h 5681511"/>
              <a:gd name="connsiteX34" fmla="*/ 2028793 w 2869999"/>
              <a:gd name="connsiteY34" fmla="*/ 913349 h 5681511"/>
              <a:gd name="connsiteX35" fmla="*/ 2127758 w 2869999"/>
              <a:gd name="connsiteY35" fmla="*/ 962836 h 5681511"/>
              <a:gd name="connsiteX36" fmla="*/ 2193735 w 2869999"/>
              <a:gd name="connsiteY36" fmla="*/ 979331 h 5681511"/>
              <a:gd name="connsiteX37" fmla="*/ 2342183 w 2869999"/>
              <a:gd name="connsiteY37" fmla="*/ 1127791 h 5681511"/>
              <a:gd name="connsiteX38" fmla="*/ 2391666 w 2869999"/>
              <a:gd name="connsiteY38" fmla="*/ 1177277 h 5681511"/>
              <a:gd name="connsiteX39" fmla="*/ 2441149 w 2869999"/>
              <a:gd name="connsiteY39" fmla="*/ 1276250 h 5681511"/>
              <a:gd name="connsiteX40" fmla="*/ 2474137 w 2869999"/>
              <a:gd name="connsiteY40" fmla="*/ 1358727 h 5681511"/>
              <a:gd name="connsiteX41" fmla="*/ 2490632 w 2869999"/>
              <a:gd name="connsiteY41" fmla="*/ 1408214 h 5681511"/>
              <a:gd name="connsiteX42" fmla="*/ 2523620 w 2869999"/>
              <a:gd name="connsiteY42" fmla="*/ 1457700 h 5681511"/>
              <a:gd name="connsiteX43" fmla="*/ 2556609 w 2869999"/>
              <a:gd name="connsiteY43" fmla="*/ 1523682 h 5681511"/>
              <a:gd name="connsiteX44" fmla="*/ 2606091 w 2869999"/>
              <a:gd name="connsiteY44" fmla="*/ 1688637 h 5681511"/>
              <a:gd name="connsiteX45" fmla="*/ 2639080 w 2869999"/>
              <a:gd name="connsiteY45" fmla="*/ 1754619 h 5681511"/>
              <a:gd name="connsiteX46" fmla="*/ 2622586 w 2869999"/>
              <a:gd name="connsiteY46" fmla="*/ 2216493 h 5681511"/>
              <a:gd name="connsiteX47" fmla="*/ 2556609 w 2869999"/>
              <a:gd name="connsiteY47" fmla="*/ 2331961 h 5681511"/>
              <a:gd name="connsiteX48" fmla="*/ 2523620 w 2869999"/>
              <a:gd name="connsiteY48" fmla="*/ 2397943 h 5681511"/>
              <a:gd name="connsiteX49" fmla="*/ 2474137 w 2869999"/>
              <a:gd name="connsiteY49" fmla="*/ 2513412 h 5681511"/>
              <a:gd name="connsiteX50" fmla="*/ 2424655 w 2869999"/>
              <a:gd name="connsiteY50" fmla="*/ 2562898 h 5681511"/>
              <a:gd name="connsiteX51" fmla="*/ 2358678 w 2869999"/>
              <a:gd name="connsiteY51" fmla="*/ 2661871 h 5681511"/>
              <a:gd name="connsiteX52" fmla="*/ 2243218 w 2869999"/>
              <a:gd name="connsiteY52" fmla="*/ 2744349 h 5681511"/>
              <a:gd name="connsiteX53" fmla="*/ 2193735 w 2869999"/>
              <a:gd name="connsiteY53" fmla="*/ 2777340 h 5681511"/>
              <a:gd name="connsiteX54" fmla="*/ 2012298 w 2869999"/>
              <a:gd name="connsiteY54" fmla="*/ 2826826 h 5681511"/>
              <a:gd name="connsiteX55" fmla="*/ 1946321 w 2869999"/>
              <a:gd name="connsiteY55" fmla="*/ 2843322 h 5681511"/>
              <a:gd name="connsiteX56" fmla="*/ 1533965 w 2869999"/>
              <a:gd name="connsiteY56" fmla="*/ 2826826 h 5681511"/>
              <a:gd name="connsiteX57" fmla="*/ 1385517 w 2869999"/>
              <a:gd name="connsiteY57" fmla="*/ 2711358 h 5681511"/>
              <a:gd name="connsiteX58" fmla="*/ 1286551 w 2869999"/>
              <a:gd name="connsiteY58" fmla="*/ 2645376 h 5681511"/>
              <a:gd name="connsiteX59" fmla="*/ 1187586 w 2869999"/>
              <a:gd name="connsiteY59" fmla="*/ 2562898 h 5681511"/>
              <a:gd name="connsiteX60" fmla="*/ 1105115 w 2869999"/>
              <a:gd name="connsiteY60" fmla="*/ 2447430 h 5681511"/>
              <a:gd name="connsiteX61" fmla="*/ 1105115 w 2869999"/>
              <a:gd name="connsiteY61" fmla="*/ 2167006 h 5681511"/>
              <a:gd name="connsiteX62" fmla="*/ 1253563 w 2869999"/>
              <a:gd name="connsiteY62" fmla="*/ 2068033 h 5681511"/>
              <a:gd name="connsiteX63" fmla="*/ 1336034 w 2869999"/>
              <a:gd name="connsiteY63" fmla="*/ 2035042 h 5681511"/>
              <a:gd name="connsiteX64" fmla="*/ 1418505 w 2869999"/>
              <a:gd name="connsiteY64" fmla="*/ 1985556 h 5681511"/>
              <a:gd name="connsiteX65" fmla="*/ 1467988 w 2869999"/>
              <a:gd name="connsiteY65" fmla="*/ 1969061 h 5681511"/>
              <a:gd name="connsiteX66" fmla="*/ 1550459 w 2869999"/>
              <a:gd name="connsiteY66" fmla="*/ 1936070 h 5681511"/>
              <a:gd name="connsiteX67" fmla="*/ 1682413 w 2869999"/>
              <a:gd name="connsiteY67" fmla="*/ 1919574 h 5681511"/>
              <a:gd name="connsiteX68" fmla="*/ 2144252 w 2869999"/>
              <a:gd name="connsiteY68" fmla="*/ 1936070 h 5681511"/>
              <a:gd name="connsiteX69" fmla="*/ 2226724 w 2869999"/>
              <a:gd name="connsiteY69" fmla="*/ 1952565 h 5681511"/>
              <a:gd name="connsiteX70" fmla="*/ 2342183 w 2869999"/>
              <a:gd name="connsiteY70" fmla="*/ 1985556 h 5681511"/>
              <a:gd name="connsiteX71" fmla="*/ 2457643 w 2869999"/>
              <a:gd name="connsiteY71" fmla="*/ 2051538 h 5681511"/>
              <a:gd name="connsiteX72" fmla="*/ 2523620 w 2869999"/>
              <a:gd name="connsiteY72" fmla="*/ 2084529 h 5681511"/>
              <a:gd name="connsiteX73" fmla="*/ 2589597 w 2869999"/>
              <a:gd name="connsiteY73" fmla="*/ 2216493 h 5681511"/>
              <a:gd name="connsiteX74" fmla="*/ 2672068 w 2869999"/>
              <a:gd name="connsiteY74" fmla="*/ 2315466 h 5681511"/>
              <a:gd name="connsiteX75" fmla="*/ 2738045 w 2869999"/>
              <a:gd name="connsiteY75" fmla="*/ 2447430 h 5681511"/>
              <a:gd name="connsiteX76" fmla="*/ 2754540 w 2869999"/>
              <a:gd name="connsiteY76" fmla="*/ 2513412 h 5681511"/>
              <a:gd name="connsiteX77" fmla="*/ 2804022 w 2869999"/>
              <a:gd name="connsiteY77" fmla="*/ 2579394 h 5681511"/>
              <a:gd name="connsiteX78" fmla="*/ 2853505 w 2869999"/>
              <a:gd name="connsiteY78" fmla="*/ 2760844 h 5681511"/>
              <a:gd name="connsiteX79" fmla="*/ 2869999 w 2869999"/>
              <a:gd name="connsiteY79" fmla="*/ 2826826 h 5681511"/>
              <a:gd name="connsiteX80" fmla="*/ 2853505 w 2869999"/>
              <a:gd name="connsiteY80" fmla="*/ 2975285 h 5681511"/>
              <a:gd name="connsiteX81" fmla="*/ 2804022 w 2869999"/>
              <a:gd name="connsiteY81" fmla="*/ 3090754 h 5681511"/>
              <a:gd name="connsiteX82" fmla="*/ 2787528 w 2869999"/>
              <a:gd name="connsiteY82" fmla="*/ 3140240 h 5681511"/>
              <a:gd name="connsiteX83" fmla="*/ 2754540 w 2869999"/>
              <a:gd name="connsiteY83" fmla="*/ 3189727 h 5681511"/>
              <a:gd name="connsiteX84" fmla="*/ 2556609 w 2869999"/>
              <a:gd name="connsiteY84" fmla="*/ 3354682 h 5681511"/>
              <a:gd name="connsiteX85" fmla="*/ 2507126 w 2869999"/>
              <a:gd name="connsiteY85" fmla="*/ 3387673 h 5681511"/>
              <a:gd name="connsiteX86" fmla="*/ 2408160 w 2869999"/>
              <a:gd name="connsiteY86" fmla="*/ 3420664 h 5681511"/>
              <a:gd name="connsiteX87" fmla="*/ 2342183 w 2869999"/>
              <a:gd name="connsiteY87" fmla="*/ 3453655 h 5681511"/>
              <a:gd name="connsiteX88" fmla="*/ 1847356 w 2869999"/>
              <a:gd name="connsiteY88" fmla="*/ 3470150 h 5681511"/>
              <a:gd name="connsiteX89" fmla="*/ 1715402 w 2869999"/>
              <a:gd name="connsiteY89" fmla="*/ 3486646 h 5681511"/>
              <a:gd name="connsiteX90" fmla="*/ 1665919 w 2869999"/>
              <a:gd name="connsiteY90" fmla="*/ 3519637 h 5681511"/>
              <a:gd name="connsiteX91" fmla="*/ 1599942 w 2869999"/>
              <a:gd name="connsiteY91" fmla="*/ 3552628 h 5681511"/>
              <a:gd name="connsiteX92" fmla="*/ 1484482 w 2869999"/>
              <a:gd name="connsiteY92" fmla="*/ 3569123 h 5681511"/>
              <a:gd name="connsiteX93" fmla="*/ 758735 w 2869999"/>
              <a:gd name="connsiteY93" fmla="*/ 3552628 h 5681511"/>
              <a:gd name="connsiteX94" fmla="*/ 643276 w 2869999"/>
              <a:gd name="connsiteY94" fmla="*/ 3470150 h 5681511"/>
              <a:gd name="connsiteX95" fmla="*/ 527816 w 2869999"/>
              <a:gd name="connsiteY95" fmla="*/ 3387673 h 5681511"/>
              <a:gd name="connsiteX96" fmla="*/ 494827 w 2869999"/>
              <a:gd name="connsiteY96" fmla="*/ 3272204 h 5681511"/>
              <a:gd name="connsiteX97" fmla="*/ 478333 w 2869999"/>
              <a:gd name="connsiteY97" fmla="*/ 3222718 h 5681511"/>
              <a:gd name="connsiteX98" fmla="*/ 494827 w 2869999"/>
              <a:gd name="connsiteY98" fmla="*/ 3041267 h 5681511"/>
              <a:gd name="connsiteX99" fmla="*/ 544310 w 2869999"/>
              <a:gd name="connsiteY99" fmla="*/ 3024772 h 5681511"/>
              <a:gd name="connsiteX100" fmla="*/ 610287 w 2869999"/>
              <a:gd name="connsiteY100" fmla="*/ 2975285 h 5681511"/>
              <a:gd name="connsiteX101" fmla="*/ 659770 w 2869999"/>
              <a:gd name="connsiteY101" fmla="*/ 2925799 h 5681511"/>
              <a:gd name="connsiteX102" fmla="*/ 725747 w 2869999"/>
              <a:gd name="connsiteY102" fmla="*/ 2909303 h 5681511"/>
              <a:gd name="connsiteX103" fmla="*/ 857701 w 2869999"/>
              <a:gd name="connsiteY103" fmla="*/ 2859817 h 5681511"/>
              <a:gd name="connsiteX104" fmla="*/ 1039138 w 2869999"/>
              <a:gd name="connsiteY104" fmla="*/ 2843322 h 5681511"/>
              <a:gd name="connsiteX105" fmla="*/ 1500977 w 2869999"/>
              <a:gd name="connsiteY105" fmla="*/ 2859817 h 5681511"/>
              <a:gd name="connsiteX106" fmla="*/ 1566954 w 2869999"/>
              <a:gd name="connsiteY106" fmla="*/ 2892808 h 5681511"/>
              <a:gd name="connsiteX107" fmla="*/ 1731896 w 2869999"/>
              <a:gd name="connsiteY107" fmla="*/ 2925799 h 5681511"/>
              <a:gd name="connsiteX108" fmla="*/ 1797873 w 2869999"/>
              <a:gd name="connsiteY108" fmla="*/ 2942294 h 5681511"/>
              <a:gd name="connsiteX109" fmla="*/ 1946321 w 2869999"/>
              <a:gd name="connsiteY109" fmla="*/ 2975285 h 5681511"/>
              <a:gd name="connsiteX110" fmla="*/ 2045287 w 2869999"/>
              <a:gd name="connsiteY110" fmla="*/ 3024772 h 5681511"/>
              <a:gd name="connsiteX111" fmla="*/ 2144252 w 2869999"/>
              <a:gd name="connsiteY111" fmla="*/ 3057763 h 5681511"/>
              <a:gd name="connsiteX112" fmla="*/ 2226724 w 2869999"/>
              <a:gd name="connsiteY112" fmla="*/ 3090754 h 5681511"/>
              <a:gd name="connsiteX113" fmla="*/ 2375172 w 2869999"/>
              <a:gd name="connsiteY113" fmla="*/ 3173231 h 5681511"/>
              <a:gd name="connsiteX114" fmla="*/ 2474137 w 2869999"/>
              <a:gd name="connsiteY114" fmla="*/ 3239213 h 5681511"/>
              <a:gd name="connsiteX115" fmla="*/ 2523620 w 2869999"/>
              <a:gd name="connsiteY115" fmla="*/ 3305195 h 5681511"/>
              <a:gd name="connsiteX116" fmla="*/ 2556609 w 2869999"/>
              <a:gd name="connsiteY116" fmla="*/ 3354682 h 5681511"/>
              <a:gd name="connsiteX117" fmla="*/ 2622586 w 2869999"/>
              <a:gd name="connsiteY117" fmla="*/ 3404168 h 5681511"/>
              <a:gd name="connsiteX118" fmla="*/ 2655574 w 2869999"/>
              <a:gd name="connsiteY118" fmla="*/ 3470150 h 5681511"/>
              <a:gd name="connsiteX119" fmla="*/ 2688563 w 2869999"/>
              <a:gd name="connsiteY119" fmla="*/ 3519637 h 5681511"/>
              <a:gd name="connsiteX120" fmla="*/ 2705057 w 2869999"/>
              <a:gd name="connsiteY120" fmla="*/ 3585619 h 5681511"/>
              <a:gd name="connsiteX121" fmla="*/ 2721551 w 2869999"/>
              <a:gd name="connsiteY121" fmla="*/ 3635105 h 5681511"/>
              <a:gd name="connsiteX122" fmla="*/ 2738045 w 2869999"/>
              <a:gd name="connsiteY122" fmla="*/ 3701087 h 5681511"/>
              <a:gd name="connsiteX123" fmla="*/ 2771034 w 2869999"/>
              <a:gd name="connsiteY123" fmla="*/ 3816555 h 5681511"/>
              <a:gd name="connsiteX124" fmla="*/ 2688563 w 2869999"/>
              <a:gd name="connsiteY124" fmla="*/ 4327916 h 5681511"/>
              <a:gd name="connsiteX125" fmla="*/ 2639080 w 2869999"/>
              <a:gd name="connsiteY125" fmla="*/ 4344411 h 5681511"/>
              <a:gd name="connsiteX126" fmla="*/ 2474137 w 2869999"/>
              <a:gd name="connsiteY126" fmla="*/ 4426889 h 5681511"/>
              <a:gd name="connsiteX127" fmla="*/ 2144252 w 2869999"/>
              <a:gd name="connsiteY127" fmla="*/ 4459880 h 5681511"/>
              <a:gd name="connsiteX128" fmla="*/ 2061781 w 2869999"/>
              <a:gd name="connsiteY128" fmla="*/ 4509366 h 5681511"/>
              <a:gd name="connsiteX129" fmla="*/ 1847356 w 2869999"/>
              <a:gd name="connsiteY129" fmla="*/ 4542357 h 5681511"/>
              <a:gd name="connsiteX130" fmla="*/ 1665919 w 2869999"/>
              <a:gd name="connsiteY130" fmla="*/ 4575348 h 5681511"/>
              <a:gd name="connsiteX131" fmla="*/ 1220574 w 2869999"/>
              <a:gd name="connsiteY131" fmla="*/ 4542357 h 5681511"/>
              <a:gd name="connsiteX132" fmla="*/ 1088620 w 2869999"/>
              <a:gd name="connsiteY132" fmla="*/ 4509366 h 5681511"/>
              <a:gd name="connsiteX133" fmla="*/ 1022643 w 2869999"/>
              <a:gd name="connsiteY133" fmla="*/ 4476375 h 5681511"/>
              <a:gd name="connsiteX134" fmla="*/ 923678 w 2869999"/>
              <a:gd name="connsiteY134" fmla="*/ 4443384 h 5681511"/>
              <a:gd name="connsiteX135" fmla="*/ 874195 w 2869999"/>
              <a:gd name="connsiteY135" fmla="*/ 4426889 h 5681511"/>
              <a:gd name="connsiteX136" fmla="*/ 808218 w 2869999"/>
              <a:gd name="connsiteY136" fmla="*/ 4410393 h 5681511"/>
              <a:gd name="connsiteX137" fmla="*/ 725747 w 2869999"/>
              <a:gd name="connsiteY137" fmla="*/ 4393898 h 5681511"/>
              <a:gd name="connsiteX138" fmla="*/ 676264 w 2869999"/>
              <a:gd name="connsiteY138" fmla="*/ 4377402 h 5681511"/>
              <a:gd name="connsiteX139" fmla="*/ 511322 w 2869999"/>
              <a:gd name="connsiteY139" fmla="*/ 4344411 h 5681511"/>
              <a:gd name="connsiteX140" fmla="*/ 445345 w 2869999"/>
              <a:gd name="connsiteY140" fmla="*/ 4311420 h 5681511"/>
              <a:gd name="connsiteX141" fmla="*/ 395862 w 2869999"/>
              <a:gd name="connsiteY141" fmla="*/ 4294925 h 5681511"/>
              <a:gd name="connsiteX142" fmla="*/ 346379 w 2869999"/>
              <a:gd name="connsiteY142" fmla="*/ 4245438 h 5681511"/>
              <a:gd name="connsiteX143" fmla="*/ 280402 w 2869999"/>
              <a:gd name="connsiteY143" fmla="*/ 4228943 h 5681511"/>
              <a:gd name="connsiteX144" fmla="*/ 181437 w 2869999"/>
              <a:gd name="connsiteY144" fmla="*/ 4179456 h 5681511"/>
              <a:gd name="connsiteX145" fmla="*/ 65977 w 2869999"/>
              <a:gd name="connsiteY145" fmla="*/ 4047492 h 5681511"/>
              <a:gd name="connsiteX146" fmla="*/ 0 w 2869999"/>
              <a:gd name="connsiteY146" fmla="*/ 3866042 h 5681511"/>
              <a:gd name="connsiteX147" fmla="*/ 16494 w 2869999"/>
              <a:gd name="connsiteY147" fmla="*/ 3767069 h 5681511"/>
              <a:gd name="connsiteX148" fmla="*/ 65977 w 2869999"/>
              <a:gd name="connsiteY148" fmla="*/ 3734078 h 5681511"/>
              <a:gd name="connsiteX149" fmla="*/ 296896 w 2869999"/>
              <a:gd name="connsiteY149" fmla="*/ 3701087 h 5681511"/>
              <a:gd name="connsiteX150" fmla="*/ 841207 w 2869999"/>
              <a:gd name="connsiteY150" fmla="*/ 3717582 h 5681511"/>
              <a:gd name="connsiteX151" fmla="*/ 940172 w 2869999"/>
              <a:gd name="connsiteY151" fmla="*/ 3767069 h 5681511"/>
              <a:gd name="connsiteX152" fmla="*/ 989655 w 2869999"/>
              <a:gd name="connsiteY152" fmla="*/ 3783564 h 5681511"/>
              <a:gd name="connsiteX153" fmla="*/ 1204080 w 2869999"/>
              <a:gd name="connsiteY153" fmla="*/ 3981510 h 5681511"/>
              <a:gd name="connsiteX154" fmla="*/ 1319540 w 2869999"/>
              <a:gd name="connsiteY154" fmla="*/ 4096979 h 5681511"/>
              <a:gd name="connsiteX155" fmla="*/ 1467988 w 2869999"/>
              <a:gd name="connsiteY155" fmla="*/ 4212447 h 5681511"/>
              <a:gd name="connsiteX156" fmla="*/ 1550459 w 2869999"/>
              <a:gd name="connsiteY156" fmla="*/ 4327916 h 5681511"/>
              <a:gd name="connsiteX157" fmla="*/ 1632931 w 2869999"/>
              <a:gd name="connsiteY157" fmla="*/ 4459880 h 5681511"/>
              <a:gd name="connsiteX158" fmla="*/ 1665919 w 2869999"/>
              <a:gd name="connsiteY158" fmla="*/ 4509366 h 5681511"/>
              <a:gd name="connsiteX159" fmla="*/ 1682413 w 2869999"/>
              <a:gd name="connsiteY159" fmla="*/ 4591843 h 5681511"/>
              <a:gd name="connsiteX160" fmla="*/ 1698908 w 2869999"/>
              <a:gd name="connsiteY160" fmla="*/ 4707312 h 5681511"/>
              <a:gd name="connsiteX161" fmla="*/ 1731896 w 2869999"/>
              <a:gd name="connsiteY161" fmla="*/ 4822780 h 5681511"/>
              <a:gd name="connsiteX162" fmla="*/ 1781379 w 2869999"/>
              <a:gd name="connsiteY162" fmla="*/ 4888762 h 5681511"/>
              <a:gd name="connsiteX163" fmla="*/ 1814367 w 2869999"/>
              <a:gd name="connsiteY163" fmla="*/ 4938249 h 5681511"/>
              <a:gd name="connsiteX164" fmla="*/ 1847356 w 2869999"/>
              <a:gd name="connsiteY164" fmla="*/ 5053717 h 5681511"/>
              <a:gd name="connsiteX165" fmla="*/ 1880344 w 2869999"/>
              <a:gd name="connsiteY165" fmla="*/ 5103204 h 5681511"/>
              <a:gd name="connsiteX166" fmla="*/ 1913333 w 2869999"/>
              <a:gd name="connsiteY166" fmla="*/ 5202177 h 5681511"/>
              <a:gd name="connsiteX167" fmla="*/ 1929827 w 2869999"/>
              <a:gd name="connsiteY167" fmla="*/ 5614564 h 5681511"/>
              <a:gd name="connsiteX168" fmla="*/ 1946321 w 2869999"/>
              <a:gd name="connsiteY168" fmla="*/ 5680546 h 5681511"/>
              <a:gd name="connsiteX169" fmla="*/ 1962816 w 2869999"/>
              <a:gd name="connsiteY169" fmla="*/ 5631059 h 5681511"/>
              <a:gd name="connsiteX170" fmla="*/ 1995804 w 2869999"/>
              <a:gd name="connsiteY170" fmla="*/ 5565077 h 5681511"/>
              <a:gd name="connsiteX171" fmla="*/ 2012298 w 2869999"/>
              <a:gd name="connsiteY171" fmla="*/ 5515591 h 5681511"/>
              <a:gd name="connsiteX172" fmla="*/ 2094770 w 2869999"/>
              <a:gd name="connsiteY172" fmla="*/ 5416618 h 5681511"/>
              <a:gd name="connsiteX173" fmla="*/ 2111264 w 2869999"/>
              <a:gd name="connsiteY173" fmla="*/ 5350636 h 5681511"/>
              <a:gd name="connsiteX174" fmla="*/ 2061781 w 2869999"/>
              <a:gd name="connsiteY174" fmla="*/ 5317645 h 5681511"/>
              <a:gd name="connsiteX175" fmla="*/ 1698908 w 2869999"/>
              <a:gd name="connsiteY175" fmla="*/ 5334141 h 5681511"/>
              <a:gd name="connsiteX176" fmla="*/ 1781379 w 2869999"/>
              <a:gd name="connsiteY176" fmla="*/ 5433113 h 5681511"/>
              <a:gd name="connsiteX177" fmla="*/ 1830862 w 2869999"/>
              <a:gd name="connsiteY177" fmla="*/ 5449609 h 5681511"/>
              <a:gd name="connsiteX178" fmla="*/ 1880344 w 2869999"/>
              <a:gd name="connsiteY178" fmla="*/ 5482600 h 5681511"/>
              <a:gd name="connsiteX179" fmla="*/ 1946321 w 2869999"/>
              <a:gd name="connsiteY179" fmla="*/ 5565077 h 568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2869999" h="5681511">
                <a:moveTo>
                  <a:pt x="1220574" y="270025"/>
                </a:moveTo>
                <a:cubicBezTo>
                  <a:pt x="1226072" y="231536"/>
                  <a:pt x="1221279" y="190086"/>
                  <a:pt x="1237069" y="154557"/>
                </a:cubicBezTo>
                <a:cubicBezTo>
                  <a:pt x="1245120" y="136441"/>
                  <a:pt x="1272534" y="135584"/>
                  <a:pt x="1286551" y="121566"/>
                </a:cubicBezTo>
                <a:cubicBezTo>
                  <a:pt x="1361156" y="46954"/>
                  <a:pt x="1272692" y="87696"/>
                  <a:pt x="1369023" y="55584"/>
                </a:cubicBezTo>
                <a:cubicBezTo>
                  <a:pt x="1385517" y="44587"/>
                  <a:pt x="1400774" y="31459"/>
                  <a:pt x="1418505" y="22593"/>
                </a:cubicBezTo>
                <a:cubicBezTo>
                  <a:pt x="1515563" y="-25940"/>
                  <a:pt x="1672757" y="18144"/>
                  <a:pt x="1748390" y="22593"/>
                </a:cubicBezTo>
                <a:cubicBezTo>
                  <a:pt x="1800669" y="101015"/>
                  <a:pt x="1775109" y="53270"/>
                  <a:pt x="1814367" y="171052"/>
                </a:cubicBezTo>
                <a:lnTo>
                  <a:pt x="1830862" y="220539"/>
                </a:lnTo>
                <a:cubicBezTo>
                  <a:pt x="1819536" y="367782"/>
                  <a:pt x="1852282" y="399375"/>
                  <a:pt x="1781379" y="484466"/>
                </a:cubicBezTo>
                <a:cubicBezTo>
                  <a:pt x="1766446" y="502387"/>
                  <a:pt x="1750878" y="520393"/>
                  <a:pt x="1731896" y="533953"/>
                </a:cubicBezTo>
                <a:cubicBezTo>
                  <a:pt x="1711888" y="548246"/>
                  <a:pt x="1685927" y="552652"/>
                  <a:pt x="1665919" y="566944"/>
                </a:cubicBezTo>
                <a:cubicBezTo>
                  <a:pt x="1601948" y="612641"/>
                  <a:pt x="1636245" y="618623"/>
                  <a:pt x="1566954" y="649421"/>
                </a:cubicBezTo>
                <a:cubicBezTo>
                  <a:pt x="1535178" y="663545"/>
                  <a:pt x="1467988" y="682412"/>
                  <a:pt x="1467988" y="682412"/>
                </a:cubicBezTo>
                <a:cubicBezTo>
                  <a:pt x="1424003" y="676914"/>
                  <a:pt x="1357048" y="704946"/>
                  <a:pt x="1336034" y="665917"/>
                </a:cubicBezTo>
                <a:cubicBezTo>
                  <a:pt x="1304645" y="607619"/>
                  <a:pt x="1334808" y="531767"/>
                  <a:pt x="1352528" y="467971"/>
                </a:cubicBezTo>
                <a:cubicBezTo>
                  <a:pt x="1384497" y="352874"/>
                  <a:pt x="1501355" y="319385"/>
                  <a:pt x="1599942" y="286521"/>
                </a:cubicBezTo>
                <a:cubicBezTo>
                  <a:pt x="1616436" y="275524"/>
                  <a:pt x="1629623" y="254473"/>
                  <a:pt x="1649425" y="253530"/>
                </a:cubicBezTo>
                <a:cubicBezTo>
                  <a:pt x="1908635" y="241185"/>
                  <a:pt x="1883873" y="228930"/>
                  <a:pt x="2028793" y="319512"/>
                </a:cubicBezTo>
                <a:cubicBezTo>
                  <a:pt x="2045603" y="330019"/>
                  <a:pt x="2062144" y="340980"/>
                  <a:pt x="2078275" y="352503"/>
                </a:cubicBezTo>
                <a:cubicBezTo>
                  <a:pt x="2137487" y="394801"/>
                  <a:pt x="2184507" y="423794"/>
                  <a:pt x="2210229" y="500962"/>
                </a:cubicBezTo>
                <a:cubicBezTo>
                  <a:pt x="2215727" y="517457"/>
                  <a:pt x="2222149" y="533673"/>
                  <a:pt x="2226724" y="550448"/>
                </a:cubicBezTo>
                <a:cubicBezTo>
                  <a:pt x="2238653" y="594192"/>
                  <a:pt x="2234562" y="644685"/>
                  <a:pt x="2259712" y="682412"/>
                </a:cubicBezTo>
                <a:lnTo>
                  <a:pt x="2292701" y="731899"/>
                </a:lnTo>
                <a:cubicBezTo>
                  <a:pt x="2287203" y="858364"/>
                  <a:pt x="2290715" y="985544"/>
                  <a:pt x="2276206" y="1111295"/>
                </a:cubicBezTo>
                <a:cubicBezTo>
                  <a:pt x="2270479" y="1160936"/>
                  <a:pt x="2161212" y="1215455"/>
                  <a:pt x="2144252" y="1226763"/>
                </a:cubicBezTo>
                <a:cubicBezTo>
                  <a:pt x="2088997" y="1263602"/>
                  <a:pt x="1999759" y="1321781"/>
                  <a:pt x="1962816" y="1358727"/>
                </a:cubicBezTo>
                <a:cubicBezTo>
                  <a:pt x="1919100" y="1402446"/>
                  <a:pt x="1873236" y="1461254"/>
                  <a:pt x="1814367" y="1490691"/>
                </a:cubicBezTo>
                <a:cubicBezTo>
                  <a:pt x="1798816" y="1498467"/>
                  <a:pt x="1781379" y="1501688"/>
                  <a:pt x="1764885" y="1507187"/>
                </a:cubicBezTo>
                <a:cubicBezTo>
                  <a:pt x="1676109" y="1504576"/>
                  <a:pt x="1274530" y="1621118"/>
                  <a:pt x="1154597" y="1441205"/>
                </a:cubicBezTo>
                <a:cubicBezTo>
                  <a:pt x="1144952" y="1426737"/>
                  <a:pt x="1143601" y="1408214"/>
                  <a:pt x="1138103" y="1391718"/>
                </a:cubicBezTo>
                <a:cubicBezTo>
                  <a:pt x="1143601" y="1309241"/>
                  <a:pt x="1128459" y="1222705"/>
                  <a:pt x="1154597" y="1144286"/>
                </a:cubicBezTo>
                <a:cubicBezTo>
                  <a:pt x="1182412" y="1060834"/>
                  <a:pt x="1240400" y="1049701"/>
                  <a:pt x="1303046" y="1028818"/>
                </a:cubicBezTo>
                <a:cubicBezTo>
                  <a:pt x="1314042" y="1012322"/>
                  <a:pt x="1319793" y="990700"/>
                  <a:pt x="1336034" y="979331"/>
                </a:cubicBezTo>
                <a:cubicBezTo>
                  <a:pt x="1420606" y="920126"/>
                  <a:pt x="1451467" y="917479"/>
                  <a:pt x="1533965" y="896854"/>
                </a:cubicBezTo>
                <a:cubicBezTo>
                  <a:pt x="1698908" y="902352"/>
                  <a:pt x="1864061" y="903364"/>
                  <a:pt x="2028793" y="913349"/>
                </a:cubicBezTo>
                <a:cubicBezTo>
                  <a:pt x="2082756" y="916620"/>
                  <a:pt x="2080144" y="942429"/>
                  <a:pt x="2127758" y="962836"/>
                </a:cubicBezTo>
                <a:cubicBezTo>
                  <a:pt x="2148594" y="971766"/>
                  <a:pt x="2171743" y="973833"/>
                  <a:pt x="2193735" y="979331"/>
                </a:cubicBezTo>
                <a:lnTo>
                  <a:pt x="2342183" y="1127791"/>
                </a:lnTo>
                <a:lnTo>
                  <a:pt x="2391666" y="1177277"/>
                </a:lnTo>
                <a:cubicBezTo>
                  <a:pt x="2408160" y="1210268"/>
                  <a:pt x="2425887" y="1242671"/>
                  <a:pt x="2441149" y="1276250"/>
                </a:cubicBezTo>
                <a:cubicBezTo>
                  <a:pt x="2453401" y="1303206"/>
                  <a:pt x="2463741" y="1331002"/>
                  <a:pt x="2474137" y="1358727"/>
                </a:cubicBezTo>
                <a:cubicBezTo>
                  <a:pt x="2480242" y="1375008"/>
                  <a:pt x="2482856" y="1392662"/>
                  <a:pt x="2490632" y="1408214"/>
                </a:cubicBezTo>
                <a:cubicBezTo>
                  <a:pt x="2499497" y="1425946"/>
                  <a:pt x="2513785" y="1440487"/>
                  <a:pt x="2523620" y="1457700"/>
                </a:cubicBezTo>
                <a:cubicBezTo>
                  <a:pt x="2535819" y="1479050"/>
                  <a:pt x="2545613" y="1501688"/>
                  <a:pt x="2556609" y="1523682"/>
                </a:cubicBezTo>
                <a:cubicBezTo>
                  <a:pt x="2568447" y="1571037"/>
                  <a:pt x="2586013" y="1648479"/>
                  <a:pt x="2606091" y="1688637"/>
                </a:cubicBezTo>
                <a:lnTo>
                  <a:pt x="2639080" y="1754619"/>
                </a:lnTo>
                <a:cubicBezTo>
                  <a:pt x="2633582" y="1908577"/>
                  <a:pt x="2632504" y="2062756"/>
                  <a:pt x="2622586" y="2216493"/>
                </a:cubicBezTo>
                <a:cubicBezTo>
                  <a:pt x="2619322" y="2267083"/>
                  <a:pt x="2581858" y="2291560"/>
                  <a:pt x="2556609" y="2331961"/>
                </a:cubicBezTo>
                <a:cubicBezTo>
                  <a:pt x="2543577" y="2352814"/>
                  <a:pt x="2533306" y="2375341"/>
                  <a:pt x="2523620" y="2397943"/>
                </a:cubicBezTo>
                <a:cubicBezTo>
                  <a:pt x="2500543" y="2451793"/>
                  <a:pt x="2513215" y="2458698"/>
                  <a:pt x="2474137" y="2513412"/>
                </a:cubicBezTo>
                <a:cubicBezTo>
                  <a:pt x="2460579" y="2532394"/>
                  <a:pt x="2438976" y="2544484"/>
                  <a:pt x="2424655" y="2562898"/>
                </a:cubicBezTo>
                <a:cubicBezTo>
                  <a:pt x="2400314" y="2594196"/>
                  <a:pt x="2386713" y="2633834"/>
                  <a:pt x="2358678" y="2661871"/>
                </a:cubicBezTo>
                <a:cubicBezTo>
                  <a:pt x="2278078" y="2742477"/>
                  <a:pt x="2344532" y="2686451"/>
                  <a:pt x="2243218" y="2744349"/>
                </a:cubicBezTo>
                <a:cubicBezTo>
                  <a:pt x="2226006" y="2754185"/>
                  <a:pt x="2211850" y="2769288"/>
                  <a:pt x="2193735" y="2777340"/>
                </a:cubicBezTo>
                <a:cubicBezTo>
                  <a:pt x="2116490" y="2811674"/>
                  <a:pt x="2089913" y="2809577"/>
                  <a:pt x="2012298" y="2826826"/>
                </a:cubicBezTo>
                <a:cubicBezTo>
                  <a:pt x="1990169" y="2831744"/>
                  <a:pt x="1968313" y="2837823"/>
                  <a:pt x="1946321" y="2843322"/>
                </a:cubicBezTo>
                <a:cubicBezTo>
                  <a:pt x="1808869" y="2837823"/>
                  <a:pt x="1669772" y="2848732"/>
                  <a:pt x="1533965" y="2826826"/>
                </a:cubicBezTo>
                <a:cubicBezTo>
                  <a:pt x="1465141" y="2815724"/>
                  <a:pt x="1433882" y="2748977"/>
                  <a:pt x="1385517" y="2711358"/>
                </a:cubicBezTo>
                <a:cubicBezTo>
                  <a:pt x="1354221" y="2687015"/>
                  <a:pt x="1286551" y="2645376"/>
                  <a:pt x="1286551" y="2645376"/>
                </a:cubicBezTo>
                <a:cubicBezTo>
                  <a:pt x="1202432" y="2519185"/>
                  <a:pt x="1317796" y="2674515"/>
                  <a:pt x="1187586" y="2562898"/>
                </a:cubicBezTo>
                <a:cubicBezTo>
                  <a:pt x="1171672" y="2549257"/>
                  <a:pt x="1120568" y="2470611"/>
                  <a:pt x="1105115" y="2447430"/>
                </a:cubicBezTo>
                <a:cubicBezTo>
                  <a:pt x="1077719" y="2337843"/>
                  <a:pt x="1066369" y="2322001"/>
                  <a:pt x="1105115" y="2167006"/>
                </a:cubicBezTo>
                <a:cubicBezTo>
                  <a:pt x="1115768" y="2124390"/>
                  <a:pt x="1236361" y="2075853"/>
                  <a:pt x="1253563" y="2068033"/>
                </a:cubicBezTo>
                <a:cubicBezTo>
                  <a:pt x="1280517" y="2055780"/>
                  <a:pt x="1309552" y="2048284"/>
                  <a:pt x="1336034" y="2035042"/>
                </a:cubicBezTo>
                <a:cubicBezTo>
                  <a:pt x="1364709" y="2020704"/>
                  <a:pt x="1389830" y="1999894"/>
                  <a:pt x="1418505" y="1985556"/>
                </a:cubicBezTo>
                <a:cubicBezTo>
                  <a:pt x="1434056" y="1977780"/>
                  <a:pt x="1451709" y="1975166"/>
                  <a:pt x="1467988" y="1969061"/>
                </a:cubicBezTo>
                <a:cubicBezTo>
                  <a:pt x="1495711" y="1958664"/>
                  <a:pt x="1521609" y="1942728"/>
                  <a:pt x="1550459" y="1936070"/>
                </a:cubicBezTo>
                <a:cubicBezTo>
                  <a:pt x="1593651" y="1926102"/>
                  <a:pt x="1638428" y="1925073"/>
                  <a:pt x="1682413" y="1919574"/>
                </a:cubicBezTo>
                <a:cubicBezTo>
                  <a:pt x="1836359" y="1925073"/>
                  <a:pt x="1990490" y="1926750"/>
                  <a:pt x="2144252" y="1936070"/>
                </a:cubicBezTo>
                <a:cubicBezTo>
                  <a:pt x="2172236" y="1937766"/>
                  <a:pt x="2199357" y="1946483"/>
                  <a:pt x="2226724" y="1952565"/>
                </a:cubicBezTo>
                <a:cubicBezTo>
                  <a:pt x="2255692" y="1959003"/>
                  <a:pt x="2312516" y="1972841"/>
                  <a:pt x="2342183" y="1985556"/>
                </a:cubicBezTo>
                <a:cubicBezTo>
                  <a:pt x="2441869" y="2028281"/>
                  <a:pt x="2374820" y="2004207"/>
                  <a:pt x="2457643" y="2051538"/>
                </a:cubicBezTo>
                <a:cubicBezTo>
                  <a:pt x="2478991" y="2063738"/>
                  <a:pt x="2501628" y="2073532"/>
                  <a:pt x="2523620" y="2084529"/>
                </a:cubicBezTo>
                <a:cubicBezTo>
                  <a:pt x="2545612" y="2128517"/>
                  <a:pt x="2554823" y="2181717"/>
                  <a:pt x="2589597" y="2216493"/>
                </a:cubicBezTo>
                <a:cubicBezTo>
                  <a:pt x="2631484" y="2258382"/>
                  <a:pt x="2644510" y="2264939"/>
                  <a:pt x="2672068" y="2315466"/>
                </a:cubicBezTo>
                <a:cubicBezTo>
                  <a:pt x="2695616" y="2358641"/>
                  <a:pt x="2726118" y="2399719"/>
                  <a:pt x="2738045" y="2447430"/>
                </a:cubicBezTo>
                <a:cubicBezTo>
                  <a:pt x="2743543" y="2469424"/>
                  <a:pt x="2744402" y="2493134"/>
                  <a:pt x="2754540" y="2513412"/>
                </a:cubicBezTo>
                <a:cubicBezTo>
                  <a:pt x="2766834" y="2538002"/>
                  <a:pt x="2787528" y="2557400"/>
                  <a:pt x="2804022" y="2579394"/>
                </a:cubicBezTo>
                <a:cubicBezTo>
                  <a:pt x="2834855" y="2671895"/>
                  <a:pt x="2816300" y="2612011"/>
                  <a:pt x="2853505" y="2760844"/>
                </a:cubicBezTo>
                <a:lnTo>
                  <a:pt x="2869999" y="2826826"/>
                </a:lnTo>
                <a:cubicBezTo>
                  <a:pt x="2864501" y="2876312"/>
                  <a:pt x="2861690" y="2926172"/>
                  <a:pt x="2853505" y="2975285"/>
                </a:cubicBezTo>
                <a:cubicBezTo>
                  <a:pt x="2846471" y="3017490"/>
                  <a:pt x="2820412" y="3052508"/>
                  <a:pt x="2804022" y="3090754"/>
                </a:cubicBezTo>
                <a:cubicBezTo>
                  <a:pt x="2797173" y="3106736"/>
                  <a:pt x="2795303" y="3124688"/>
                  <a:pt x="2787528" y="3140240"/>
                </a:cubicBezTo>
                <a:cubicBezTo>
                  <a:pt x="2778663" y="3157972"/>
                  <a:pt x="2767710" y="3174909"/>
                  <a:pt x="2754540" y="3189727"/>
                </a:cubicBezTo>
                <a:cubicBezTo>
                  <a:pt x="2662179" y="3293641"/>
                  <a:pt x="2664955" y="3282446"/>
                  <a:pt x="2556609" y="3354682"/>
                </a:cubicBezTo>
                <a:cubicBezTo>
                  <a:pt x="2540115" y="3365679"/>
                  <a:pt x="2525933" y="3381404"/>
                  <a:pt x="2507126" y="3387673"/>
                </a:cubicBezTo>
                <a:cubicBezTo>
                  <a:pt x="2474137" y="3398670"/>
                  <a:pt x="2439262" y="3405112"/>
                  <a:pt x="2408160" y="3420664"/>
                </a:cubicBezTo>
                <a:cubicBezTo>
                  <a:pt x="2386168" y="3431661"/>
                  <a:pt x="2366676" y="3451494"/>
                  <a:pt x="2342183" y="3453655"/>
                </a:cubicBezTo>
                <a:cubicBezTo>
                  <a:pt x="2177788" y="3468161"/>
                  <a:pt x="2012298" y="3464652"/>
                  <a:pt x="1847356" y="3470150"/>
                </a:cubicBezTo>
                <a:cubicBezTo>
                  <a:pt x="1803371" y="3475649"/>
                  <a:pt x="1758167" y="3474982"/>
                  <a:pt x="1715402" y="3486646"/>
                </a:cubicBezTo>
                <a:cubicBezTo>
                  <a:pt x="1696276" y="3491862"/>
                  <a:pt x="1683131" y="3509801"/>
                  <a:pt x="1665919" y="3519637"/>
                </a:cubicBezTo>
                <a:cubicBezTo>
                  <a:pt x="1644571" y="3531837"/>
                  <a:pt x="1623664" y="3546158"/>
                  <a:pt x="1599942" y="3552628"/>
                </a:cubicBezTo>
                <a:cubicBezTo>
                  <a:pt x="1562435" y="3562858"/>
                  <a:pt x="1522969" y="3563625"/>
                  <a:pt x="1484482" y="3569123"/>
                </a:cubicBezTo>
                <a:lnTo>
                  <a:pt x="758735" y="3552628"/>
                </a:lnTo>
                <a:cubicBezTo>
                  <a:pt x="700769" y="3550161"/>
                  <a:pt x="683938" y="3505732"/>
                  <a:pt x="643276" y="3470150"/>
                </a:cubicBezTo>
                <a:cubicBezTo>
                  <a:pt x="610543" y="3441507"/>
                  <a:pt x="564764" y="3412306"/>
                  <a:pt x="527816" y="3387673"/>
                </a:cubicBezTo>
                <a:cubicBezTo>
                  <a:pt x="488267" y="3269014"/>
                  <a:pt x="536252" y="3417201"/>
                  <a:pt x="494827" y="3272204"/>
                </a:cubicBezTo>
                <a:cubicBezTo>
                  <a:pt x="490051" y="3255485"/>
                  <a:pt x="483831" y="3239213"/>
                  <a:pt x="478333" y="3222718"/>
                </a:cubicBezTo>
                <a:cubicBezTo>
                  <a:pt x="483831" y="3162234"/>
                  <a:pt x="475623" y="3098884"/>
                  <a:pt x="494827" y="3041267"/>
                </a:cubicBezTo>
                <a:cubicBezTo>
                  <a:pt x="500325" y="3024772"/>
                  <a:pt x="529214" y="3033399"/>
                  <a:pt x="544310" y="3024772"/>
                </a:cubicBezTo>
                <a:cubicBezTo>
                  <a:pt x="568179" y="3011132"/>
                  <a:pt x="589415" y="2993177"/>
                  <a:pt x="610287" y="2975285"/>
                </a:cubicBezTo>
                <a:cubicBezTo>
                  <a:pt x="627998" y="2960103"/>
                  <a:pt x="639517" y="2937373"/>
                  <a:pt x="659770" y="2925799"/>
                </a:cubicBezTo>
                <a:cubicBezTo>
                  <a:pt x="679452" y="2914551"/>
                  <a:pt x="704241" y="2916472"/>
                  <a:pt x="725747" y="2909303"/>
                </a:cubicBezTo>
                <a:cubicBezTo>
                  <a:pt x="726784" y="2908957"/>
                  <a:pt x="837428" y="2862713"/>
                  <a:pt x="857701" y="2859817"/>
                </a:cubicBezTo>
                <a:cubicBezTo>
                  <a:pt x="917819" y="2851228"/>
                  <a:pt x="978659" y="2848820"/>
                  <a:pt x="1039138" y="2843322"/>
                </a:cubicBezTo>
                <a:cubicBezTo>
                  <a:pt x="1193084" y="2848820"/>
                  <a:pt x="1347605" y="2845437"/>
                  <a:pt x="1500977" y="2859817"/>
                </a:cubicBezTo>
                <a:cubicBezTo>
                  <a:pt x="1525458" y="2862112"/>
                  <a:pt x="1543312" y="2886053"/>
                  <a:pt x="1566954" y="2892808"/>
                </a:cubicBezTo>
                <a:cubicBezTo>
                  <a:pt x="1620866" y="2908213"/>
                  <a:pt x="1677501" y="2912200"/>
                  <a:pt x="1731896" y="2925799"/>
                </a:cubicBezTo>
                <a:cubicBezTo>
                  <a:pt x="1753888" y="2931297"/>
                  <a:pt x="1775744" y="2937376"/>
                  <a:pt x="1797873" y="2942294"/>
                </a:cubicBezTo>
                <a:cubicBezTo>
                  <a:pt x="1874378" y="2959297"/>
                  <a:pt x="1875945" y="2955176"/>
                  <a:pt x="1946321" y="2975285"/>
                </a:cubicBezTo>
                <a:cubicBezTo>
                  <a:pt x="2072639" y="3011379"/>
                  <a:pt x="1915174" y="2966940"/>
                  <a:pt x="2045287" y="3024772"/>
                </a:cubicBezTo>
                <a:cubicBezTo>
                  <a:pt x="2077063" y="3038896"/>
                  <a:pt x="2111966" y="3044848"/>
                  <a:pt x="2144252" y="3057763"/>
                </a:cubicBezTo>
                <a:cubicBezTo>
                  <a:pt x="2171743" y="3068760"/>
                  <a:pt x="2199668" y="3078728"/>
                  <a:pt x="2226724" y="3090754"/>
                </a:cubicBezTo>
                <a:cubicBezTo>
                  <a:pt x="2278925" y="3113956"/>
                  <a:pt x="2326965" y="3142551"/>
                  <a:pt x="2375172" y="3173231"/>
                </a:cubicBezTo>
                <a:cubicBezTo>
                  <a:pt x="2408621" y="3194518"/>
                  <a:pt x="2450349" y="3207494"/>
                  <a:pt x="2474137" y="3239213"/>
                </a:cubicBezTo>
                <a:cubicBezTo>
                  <a:pt x="2490631" y="3261207"/>
                  <a:pt x="2507641" y="3282823"/>
                  <a:pt x="2523620" y="3305195"/>
                </a:cubicBezTo>
                <a:cubicBezTo>
                  <a:pt x="2535142" y="3321328"/>
                  <a:pt x="2542591" y="3340663"/>
                  <a:pt x="2556609" y="3354682"/>
                </a:cubicBezTo>
                <a:cubicBezTo>
                  <a:pt x="2576047" y="3374122"/>
                  <a:pt x="2600594" y="3387673"/>
                  <a:pt x="2622586" y="3404168"/>
                </a:cubicBezTo>
                <a:cubicBezTo>
                  <a:pt x="2633582" y="3426162"/>
                  <a:pt x="2643375" y="3448800"/>
                  <a:pt x="2655574" y="3470150"/>
                </a:cubicBezTo>
                <a:cubicBezTo>
                  <a:pt x="2665409" y="3487363"/>
                  <a:pt x="2680754" y="3501415"/>
                  <a:pt x="2688563" y="3519637"/>
                </a:cubicBezTo>
                <a:cubicBezTo>
                  <a:pt x="2697493" y="3540475"/>
                  <a:pt x="2698829" y="3563820"/>
                  <a:pt x="2705057" y="3585619"/>
                </a:cubicBezTo>
                <a:cubicBezTo>
                  <a:pt x="2709833" y="3602338"/>
                  <a:pt x="2716775" y="3618386"/>
                  <a:pt x="2721551" y="3635105"/>
                </a:cubicBezTo>
                <a:cubicBezTo>
                  <a:pt x="2727779" y="3656904"/>
                  <a:pt x="2731817" y="3679288"/>
                  <a:pt x="2738045" y="3701087"/>
                </a:cubicBezTo>
                <a:cubicBezTo>
                  <a:pt x="2785372" y="3866739"/>
                  <a:pt x="2719471" y="3610284"/>
                  <a:pt x="2771034" y="3816555"/>
                </a:cubicBezTo>
                <a:cubicBezTo>
                  <a:pt x="2762268" y="4053258"/>
                  <a:pt x="2857726" y="4207077"/>
                  <a:pt x="2688563" y="4327916"/>
                </a:cubicBezTo>
                <a:cubicBezTo>
                  <a:pt x="2674415" y="4338022"/>
                  <a:pt x="2655574" y="4338913"/>
                  <a:pt x="2639080" y="4344411"/>
                </a:cubicBezTo>
                <a:cubicBezTo>
                  <a:pt x="2563409" y="4394862"/>
                  <a:pt x="2554475" y="4416846"/>
                  <a:pt x="2474137" y="4426889"/>
                </a:cubicBezTo>
                <a:cubicBezTo>
                  <a:pt x="2364480" y="4440597"/>
                  <a:pt x="2144252" y="4459880"/>
                  <a:pt x="2144252" y="4459880"/>
                </a:cubicBezTo>
                <a:cubicBezTo>
                  <a:pt x="2116762" y="4476375"/>
                  <a:pt x="2091077" y="4496345"/>
                  <a:pt x="2061781" y="4509366"/>
                </a:cubicBezTo>
                <a:cubicBezTo>
                  <a:pt x="2013369" y="4530884"/>
                  <a:pt x="1873678" y="4538847"/>
                  <a:pt x="1847356" y="4542357"/>
                </a:cubicBezTo>
                <a:cubicBezTo>
                  <a:pt x="1784029" y="4550801"/>
                  <a:pt x="1728128" y="4562905"/>
                  <a:pt x="1665919" y="4575348"/>
                </a:cubicBezTo>
                <a:lnTo>
                  <a:pt x="1220574" y="4542357"/>
                </a:lnTo>
                <a:cubicBezTo>
                  <a:pt x="1187534" y="4539259"/>
                  <a:pt x="1123470" y="4524303"/>
                  <a:pt x="1088620" y="4509366"/>
                </a:cubicBezTo>
                <a:cubicBezTo>
                  <a:pt x="1066020" y="4499680"/>
                  <a:pt x="1045473" y="4485508"/>
                  <a:pt x="1022643" y="4476375"/>
                </a:cubicBezTo>
                <a:cubicBezTo>
                  <a:pt x="990357" y="4463460"/>
                  <a:pt x="956666" y="4454381"/>
                  <a:pt x="923678" y="4443384"/>
                </a:cubicBezTo>
                <a:cubicBezTo>
                  <a:pt x="907184" y="4437886"/>
                  <a:pt x="891062" y="4431106"/>
                  <a:pt x="874195" y="4426889"/>
                </a:cubicBezTo>
                <a:cubicBezTo>
                  <a:pt x="852203" y="4421390"/>
                  <a:pt x="830347" y="4415311"/>
                  <a:pt x="808218" y="4410393"/>
                </a:cubicBezTo>
                <a:cubicBezTo>
                  <a:pt x="780851" y="4404311"/>
                  <a:pt x="752945" y="4400698"/>
                  <a:pt x="725747" y="4393898"/>
                </a:cubicBezTo>
                <a:cubicBezTo>
                  <a:pt x="708879" y="4389681"/>
                  <a:pt x="693237" y="4381174"/>
                  <a:pt x="676264" y="4377402"/>
                </a:cubicBezTo>
                <a:cubicBezTo>
                  <a:pt x="629610" y="4367034"/>
                  <a:pt x="559128" y="4362340"/>
                  <a:pt x="511322" y="4344411"/>
                </a:cubicBezTo>
                <a:cubicBezTo>
                  <a:pt x="488299" y="4335777"/>
                  <a:pt x="467945" y="4321106"/>
                  <a:pt x="445345" y="4311420"/>
                </a:cubicBezTo>
                <a:cubicBezTo>
                  <a:pt x="429364" y="4304571"/>
                  <a:pt x="412356" y="4300423"/>
                  <a:pt x="395862" y="4294925"/>
                </a:cubicBezTo>
                <a:cubicBezTo>
                  <a:pt x="379368" y="4278429"/>
                  <a:pt x="366633" y="4257012"/>
                  <a:pt x="346379" y="4245438"/>
                </a:cubicBezTo>
                <a:cubicBezTo>
                  <a:pt x="326697" y="4234190"/>
                  <a:pt x="302199" y="4235171"/>
                  <a:pt x="280402" y="4228943"/>
                </a:cubicBezTo>
                <a:cubicBezTo>
                  <a:pt x="236499" y="4216398"/>
                  <a:pt x="217580" y="4210438"/>
                  <a:pt x="181437" y="4179456"/>
                </a:cubicBezTo>
                <a:cubicBezTo>
                  <a:pt x="147121" y="4150040"/>
                  <a:pt x="88954" y="4088854"/>
                  <a:pt x="65977" y="4047492"/>
                </a:cubicBezTo>
                <a:cubicBezTo>
                  <a:pt x="46848" y="4013057"/>
                  <a:pt x="10906" y="3898762"/>
                  <a:pt x="0" y="3866042"/>
                </a:cubicBezTo>
                <a:cubicBezTo>
                  <a:pt x="5498" y="3833051"/>
                  <a:pt x="1537" y="3796984"/>
                  <a:pt x="16494" y="3767069"/>
                </a:cubicBezTo>
                <a:cubicBezTo>
                  <a:pt x="25359" y="3749337"/>
                  <a:pt x="47415" y="3741039"/>
                  <a:pt x="65977" y="3734078"/>
                </a:cubicBezTo>
                <a:cubicBezTo>
                  <a:pt x="110205" y="3717491"/>
                  <a:pt x="275200" y="3703498"/>
                  <a:pt x="296896" y="3701087"/>
                </a:cubicBezTo>
                <a:cubicBezTo>
                  <a:pt x="478333" y="3706585"/>
                  <a:pt x="659966" y="3707512"/>
                  <a:pt x="841207" y="3717582"/>
                </a:cubicBezTo>
                <a:cubicBezTo>
                  <a:pt x="887845" y="3720173"/>
                  <a:pt x="900909" y="3747436"/>
                  <a:pt x="940172" y="3767069"/>
                </a:cubicBezTo>
                <a:cubicBezTo>
                  <a:pt x="955723" y="3774845"/>
                  <a:pt x="973161" y="3778066"/>
                  <a:pt x="989655" y="3783564"/>
                </a:cubicBezTo>
                <a:cubicBezTo>
                  <a:pt x="1130431" y="3900887"/>
                  <a:pt x="1058259" y="3835678"/>
                  <a:pt x="1204080" y="3981510"/>
                </a:cubicBezTo>
                <a:lnTo>
                  <a:pt x="1319540" y="4096979"/>
                </a:lnTo>
                <a:lnTo>
                  <a:pt x="1467988" y="4212447"/>
                </a:lnTo>
                <a:cubicBezTo>
                  <a:pt x="1497682" y="4301539"/>
                  <a:pt x="1466167" y="4231575"/>
                  <a:pt x="1550459" y="4327916"/>
                </a:cubicBezTo>
                <a:cubicBezTo>
                  <a:pt x="1615388" y="4402126"/>
                  <a:pt x="1587028" y="4379545"/>
                  <a:pt x="1632931" y="4459880"/>
                </a:cubicBezTo>
                <a:cubicBezTo>
                  <a:pt x="1642766" y="4477093"/>
                  <a:pt x="1654923" y="4492871"/>
                  <a:pt x="1665919" y="4509366"/>
                </a:cubicBezTo>
                <a:cubicBezTo>
                  <a:pt x="1671417" y="4536858"/>
                  <a:pt x="1677804" y="4564188"/>
                  <a:pt x="1682413" y="4591843"/>
                </a:cubicBezTo>
                <a:cubicBezTo>
                  <a:pt x="1688805" y="4630194"/>
                  <a:pt x="1691953" y="4669059"/>
                  <a:pt x="1698908" y="4707312"/>
                </a:cubicBezTo>
                <a:cubicBezTo>
                  <a:pt x="1701050" y="4719096"/>
                  <a:pt x="1722474" y="4806291"/>
                  <a:pt x="1731896" y="4822780"/>
                </a:cubicBezTo>
                <a:cubicBezTo>
                  <a:pt x="1745535" y="4846650"/>
                  <a:pt x="1765401" y="4866390"/>
                  <a:pt x="1781379" y="4888762"/>
                </a:cubicBezTo>
                <a:cubicBezTo>
                  <a:pt x="1792901" y="4904894"/>
                  <a:pt x="1803371" y="4921753"/>
                  <a:pt x="1814367" y="4938249"/>
                </a:cubicBezTo>
                <a:cubicBezTo>
                  <a:pt x="1819651" y="4959386"/>
                  <a:pt x="1835526" y="5030054"/>
                  <a:pt x="1847356" y="5053717"/>
                </a:cubicBezTo>
                <a:cubicBezTo>
                  <a:pt x="1856221" y="5071449"/>
                  <a:pt x="1872293" y="5085088"/>
                  <a:pt x="1880344" y="5103204"/>
                </a:cubicBezTo>
                <a:cubicBezTo>
                  <a:pt x="1894467" y="5134983"/>
                  <a:pt x="1913333" y="5202177"/>
                  <a:pt x="1913333" y="5202177"/>
                </a:cubicBezTo>
                <a:cubicBezTo>
                  <a:pt x="1918831" y="5339639"/>
                  <a:pt x="1920363" y="5477318"/>
                  <a:pt x="1929827" y="5614564"/>
                </a:cubicBezTo>
                <a:cubicBezTo>
                  <a:pt x="1931387" y="5637181"/>
                  <a:pt x="1926044" y="5670407"/>
                  <a:pt x="1946321" y="5680546"/>
                </a:cubicBezTo>
                <a:cubicBezTo>
                  <a:pt x="1961873" y="5688322"/>
                  <a:pt x="1955967" y="5647041"/>
                  <a:pt x="1962816" y="5631059"/>
                </a:cubicBezTo>
                <a:cubicBezTo>
                  <a:pt x="1972502" y="5608457"/>
                  <a:pt x="1986118" y="5587679"/>
                  <a:pt x="1995804" y="5565077"/>
                </a:cubicBezTo>
                <a:cubicBezTo>
                  <a:pt x="2002653" y="5549095"/>
                  <a:pt x="2004523" y="5531143"/>
                  <a:pt x="2012298" y="5515591"/>
                </a:cubicBezTo>
                <a:cubicBezTo>
                  <a:pt x="2035262" y="5469659"/>
                  <a:pt x="2058290" y="5453100"/>
                  <a:pt x="2094770" y="5416618"/>
                </a:cubicBezTo>
                <a:cubicBezTo>
                  <a:pt x="2100268" y="5394624"/>
                  <a:pt x="2118433" y="5372144"/>
                  <a:pt x="2111264" y="5350636"/>
                </a:cubicBezTo>
                <a:cubicBezTo>
                  <a:pt x="2104995" y="5331829"/>
                  <a:pt x="2081589" y="5318437"/>
                  <a:pt x="2061781" y="5317645"/>
                </a:cubicBezTo>
                <a:lnTo>
                  <a:pt x="1698908" y="5334141"/>
                </a:lnTo>
                <a:cubicBezTo>
                  <a:pt x="1723250" y="5370657"/>
                  <a:pt x="1743277" y="5407710"/>
                  <a:pt x="1781379" y="5433113"/>
                </a:cubicBezTo>
                <a:cubicBezTo>
                  <a:pt x="1795845" y="5442758"/>
                  <a:pt x="1815311" y="5441833"/>
                  <a:pt x="1830862" y="5449609"/>
                </a:cubicBezTo>
                <a:cubicBezTo>
                  <a:pt x="1848593" y="5458475"/>
                  <a:pt x="1863850" y="5471603"/>
                  <a:pt x="1880344" y="5482600"/>
                </a:cubicBezTo>
                <a:cubicBezTo>
                  <a:pt x="1921959" y="5545026"/>
                  <a:pt x="1899316" y="5518067"/>
                  <a:pt x="1946321" y="5565077"/>
                </a:cubicBezTo>
              </a:path>
            </a:pathLst>
          </a:custGeom>
          <a:ln w="76200" cmpd="sng">
            <a:solidFill>
              <a:srgbClr val="C6074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 Box 26"/>
          <p:cNvSpPr txBox="1"/>
          <p:nvPr/>
        </p:nvSpPr>
        <p:spPr>
          <a:xfrm>
            <a:off x="5181429" y="6272721"/>
            <a:ext cx="3962571" cy="420559"/>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smtClean="0">
                <a:solidFill>
                  <a:srgbClr val="FF0000"/>
                </a:solidFill>
                <a:latin typeface="Arial Black"/>
                <a:ea typeface="ＭＳ 明朝"/>
                <a:cs typeface="Times New Roman"/>
              </a:rPr>
              <a:t>REVENGE of GAIA</a:t>
            </a:r>
            <a:endParaRPr lang="en-US" sz="2800" dirty="0">
              <a:effectLst/>
              <a:ea typeface="ＭＳ 明朝"/>
              <a:cs typeface="Times New Roman"/>
            </a:endParaRPr>
          </a:p>
        </p:txBody>
      </p:sp>
      <p:sp>
        <p:nvSpPr>
          <p:cNvPr id="9" name="Freeform 8"/>
          <p:cNvSpPr/>
          <p:nvPr/>
        </p:nvSpPr>
        <p:spPr>
          <a:xfrm>
            <a:off x="1187587" y="2012450"/>
            <a:ext cx="5261665" cy="2507314"/>
          </a:xfrm>
          <a:custGeom>
            <a:avLst/>
            <a:gdLst>
              <a:gd name="connsiteX0" fmla="*/ 0 w 5049371"/>
              <a:gd name="connsiteY0" fmla="*/ 1008530 h 1378547"/>
              <a:gd name="connsiteX1" fmla="*/ 40341 w 5049371"/>
              <a:gd name="connsiteY1" fmla="*/ 968189 h 1378547"/>
              <a:gd name="connsiteX2" fmla="*/ 53788 w 5049371"/>
              <a:gd name="connsiteY2" fmla="*/ 988359 h 1378547"/>
              <a:gd name="connsiteX3" fmla="*/ 73959 w 5049371"/>
              <a:gd name="connsiteY3" fmla="*/ 995083 h 1378547"/>
              <a:gd name="connsiteX4" fmla="*/ 100853 w 5049371"/>
              <a:gd name="connsiteY4" fmla="*/ 1028700 h 1378547"/>
              <a:gd name="connsiteX5" fmla="*/ 127747 w 5049371"/>
              <a:gd name="connsiteY5" fmla="*/ 1062318 h 1378547"/>
              <a:gd name="connsiteX6" fmla="*/ 147918 w 5049371"/>
              <a:gd name="connsiteY6" fmla="*/ 1109383 h 1378547"/>
              <a:gd name="connsiteX7" fmla="*/ 181535 w 5049371"/>
              <a:gd name="connsiteY7" fmla="*/ 1102659 h 1378547"/>
              <a:gd name="connsiteX8" fmla="*/ 215153 w 5049371"/>
              <a:gd name="connsiteY8" fmla="*/ 1082489 h 1378547"/>
              <a:gd name="connsiteX9" fmla="*/ 235324 w 5049371"/>
              <a:gd name="connsiteY9" fmla="*/ 1089212 h 1378547"/>
              <a:gd name="connsiteX10" fmla="*/ 248771 w 5049371"/>
              <a:gd name="connsiteY10" fmla="*/ 1129553 h 1378547"/>
              <a:gd name="connsiteX11" fmla="*/ 275665 w 5049371"/>
              <a:gd name="connsiteY11" fmla="*/ 1089212 h 1378547"/>
              <a:gd name="connsiteX12" fmla="*/ 289112 w 5049371"/>
              <a:gd name="connsiteY12" fmla="*/ 1069042 h 1378547"/>
              <a:gd name="connsiteX13" fmla="*/ 295835 w 5049371"/>
              <a:gd name="connsiteY13" fmla="*/ 1048871 h 1378547"/>
              <a:gd name="connsiteX14" fmla="*/ 309283 w 5049371"/>
              <a:gd name="connsiteY14" fmla="*/ 1035424 h 1378547"/>
              <a:gd name="connsiteX15" fmla="*/ 322730 w 5049371"/>
              <a:gd name="connsiteY15" fmla="*/ 995083 h 1378547"/>
              <a:gd name="connsiteX16" fmla="*/ 329453 w 5049371"/>
              <a:gd name="connsiteY16" fmla="*/ 974912 h 1378547"/>
              <a:gd name="connsiteX17" fmla="*/ 336177 w 5049371"/>
              <a:gd name="connsiteY17" fmla="*/ 1042148 h 1378547"/>
              <a:gd name="connsiteX18" fmla="*/ 349624 w 5049371"/>
              <a:gd name="connsiteY18" fmla="*/ 1082489 h 1378547"/>
              <a:gd name="connsiteX19" fmla="*/ 356347 w 5049371"/>
              <a:gd name="connsiteY19" fmla="*/ 1102659 h 1378547"/>
              <a:gd name="connsiteX20" fmla="*/ 363071 w 5049371"/>
              <a:gd name="connsiteY20" fmla="*/ 1169895 h 1378547"/>
              <a:gd name="connsiteX21" fmla="*/ 376518 w 5049371"/>
              <a:gd name="connsiteY21" fmla="*/ 1216959 h 1378547"/>
              <a:gd name="connsiteX22" fmla="*/ 396688 w 5049371"/>
              <a:gd name="connsiteY22" fmla="*/ 1210236 h 1378547"/>
              <a:gd name="connsiteX23" fmla="*/ 410135 w 5049371"/>
              <a:gd name="connsiteY23" fmla="*/ 1190065 h 1378547"/>
              <a:gd name="connsiteX24" fmla="*/ 423583 w 5049371"/>
              <a:gd name="connsiteY24" fmla="*/ 1203512 h 1378547"/>
              <a:gd name="connsiteX25" fmla="*/ 450477 w 5049371"/>
              <a:gd name="connsiteY25" fmla="*/ 1243853 h 1378547"/>
              <a:gd name="connsiteX26" fmla="*/ 490818 w 5049371"/>
              <a:gd name="connsiteY26" fmla="*/ 1264024 h 1378547"/>
              <a:gd name="connsiteX27" fmla="*/ 504265 w 5049371"/>
              <a:gd name="connsiteY27" fmla="*/ 1243853 h 1378547"/>
              <a:gd name="connsiteX28" fmla="*/ 517712 w 5049371"/>
              <a:gd name="connsiteY28" fmla="*/ 1203512 h 1378547"/>
              <a:gd name="connsiteX29" fmla="*/ 531159 w 5049371"/>
              <a:gd name="connsiteY29" fmla="*/ 1183342 h 1378547"/>
              <a:gd name="connsiteX30" fmla="*/ 544606 w 5049371"/>
              <a:gd name="connsiteY30" fmla="*/ 1156448 h 1378547"/>
              <a:gd name="connsiteX31" fmla="*/ 558053 w 5049371"/>
              <a:gd name="connsiteY31" fmla="*/ 1143000 h 1378547"/>
              <a:gd name="connsiteX32" fmla="*/ 591671 w 5049371"/>
              <a:gd name="connsiteY32" fmla="*/ 1082489 h 1378547"/>
              <a:gd name="connsiteX33" fmla="*/ 605118 w 5049371"/>
              <a:gd name="connsiteY33" fmla="*/ 1021977 h 1378547"/>
              <a:gd name="connsiteX34" fmla="*/ 625288 w 5049371"/>
              <a:gd name="connsiteY34" fmla="*/ 1008530 h 1378547"/>
              <a:gd name="connsiteX35" fmla="*/ 632012 w 5049371"/>
              <a:gd name="connsiteY35" fmla="*/ 1028700 h 1378547"/>
              <a:gd name="connsiteX36" fmla="*/ 645459 w 5049371"/>
              <a:gd name="connsiteY36" fmla="*/ 1042148 h 1378547"/>
              <a:gd name="connsiteX37" fmla="*/ 665630 w 5049371"/>
              <a:gd name="connsiteY37" fmla="*/ 1122830 h 1378547"/>
              <a:gd name="connsiteX38" fmla="*/ 679077 w 5049371"/>
              <a:gd name="connsiteY38" fmla="*/ 1163171 h 1378547"/>
              <a:gd name="connsiteX39" fmla="*/ 705971 w 5049371"/>
              <a:gd name="connsiteY39" fmla="*/ 1122830 h 1378547"/>
              <a:gd name="connsiteX40" fmla="*/ 719418 w 5049371"/>
              <a:gd name="connsiteY40" fmla="*/ 1102659 h 1378547"/>
              <a:gd name="connsiteX41" fmla="*/ 726141 w 5049371"/>
              <a:gd name="connsiteY41" fmla="*/ 1082489 h 1378547"/>
              <a:gd name="connsiteX42" fmla="*/ 739588 w 5049371"/>
              <a:gd name="connsiteY42" fmla="*/ 1062318 h 1378547"/>
              <a:gd name="connsiteX43" fmla="*/ 753035 w 5049371"/>
              <a:gd name="connsiteY43" fmla="*/ 1021977 h 1378547"/>
              <a:gd name="connsiteX44" fmla="*/ 759759 w 5049371"/>
              <a:gd name="connsiteY44" fmla="*/ 974912 h 1378547"/>
              <a:gd name="connsiteX45" fmla="*/ 766483 w 5049371"/>
              <a:gd name="connsiteY45" fmla="*/ 1001806 h 1378547"/>
              <a:gd name="connsiteX46" fmla="*/ 773206 w 5049371"/>
              <a:gd name="connsiteY46" fmla="*/ 1021977 h 1378547"/>
              <a:gd name="connsiteX47" fmla="*/ 793377 w 5049371"/>
              <a:gd name="connsiteY47" fmla="*/ 1035424 h 1378547"/>
              <a:gd name="connsiteX48" fmla="*/ 820271 w 5049371"/>
              <a:gd name="connsiteY48" fmla="*/ 1062318 h 1378547"/>
              <a:gd name="connsiteX49" fmla="*/ 826994 w 5049371"/>
              <a:gd name="connsiteY49" fmla="*/ 1082489 h 1378547"/>
              <a:gd name="connsiteX50" fmla="*/ 840441 w 5049371"/>
              <a:gd name="connsiteY50" fmla="*/ 1102659 h 1378547"/>
              <a:gd name="connsiteX51" fmla="*/ 853888 w 5049371"/>
              <a:gd name="connsiteY51" fmla="*/ 1149724 h 1378547"/>
              <a:gd name="connsiteX52" fmla="*/ 874059 w 5049371"/>
              <a:gd name="connsiteY52" fmla="*/ 1277471 h 1378547"/>
              <a:gd name="connsiteX53" fmla="*/ 887506 w 5049371"/>
              <a:gd name="connsiteY53" fmla="*/ 1317812 h 1378547"/>
              <a:gd name="connsiteX54" fmla="*/ 900953 w 5049371"/>
              <a:gd name="connsiteY54" fmla="*/ 1297642 h 1378547"/>
              <a:gd name="connsiteX55" fmla="*/ 907677 w 5049371"/>
              <a:gd name="connsiteY55" fmla="*/ 1277471 h 1378547"/>
              <a:gd name="connsiteX56" fmla="*/ 927847 w 5049371"/>
              <a:gd name="connsiteY56" fmla="*/ 1257300 h 1378547"/>
              <a:gd name="connsiteX57" fmla="*/ 934571 w 5049371"/>
              <a:gd name="connsiteY57" fmla="*/ 1237130 h 1378547"/>
              <a:gd name="connsiteX58" fmla="*/ 948018 w 5049371"/>
              <a:gd name="connsiteY58" fmla="*/ 1216959 h 1378547"/>
              <a:gd name="connsiteX59" fmla="*/ 961465 w 5049371"/>
              <a:gd name="connsiteY59" fmla="*/ 1176618 h 1378547"/>
              <a:gd name="connsiteX60" fmla="*/ 968188 w 5049371"/>
              <a:gd name="connsiteY60" fmla="*/ 1156448 h 1378547"/>
              <a:gd name="connsiteX61" fmla="*/ 981635 w 5049371"/>
              <a:gd name="connsiteY61" fmla="*/ 1196789 h 1378547"/>
              <a:gd name="connsiteX62" fmla="*/ 988359 w 5049371"/>
              <a:gd name="connsiteY62" fmla="*/ 1216959 h 1378547"/>
              <a:gd name="connsiteX63" fmla="*/ 1015253 w 5049371"/>
              <a:gd name="connsiteY63" fmla="*/ 1277471 h 1378547"/>
              <a:gd name="connsiteX64" fmla="*/ 1035424 w 5049371"/>
              <a:gd name="connsiteY64" fmla="*/ 1337983 h 1378547"/>
              <a:gd name="connsiteX65" fmla="*/ 1042147 w 5049371"/>
              <a:gd name="connsiteY65" fmla="*/ 1358153 h 1378547"/>
              <a:gd name="connsiteX66" fmla="*/ 1082488 w 5049371"/>
              <a:gd name="connsiteY66" fmla="*/ 1378324 h 1378547"/>
              <a:gd name="connsiteX67" fmla="*/ 1149724 w 5049371"/>
              <a:gd name="connsiteY67" fmla="*/ 1371600 h 1378547"/>
              <a:gd name="connsiteX68" fmla="*/ 1196788 w 5049371"/>
              <a:gd name="connsiteY68" fmla="*/ 1364877 h 1378547"/>
              <a:gd name="connsiteX69" fmla="*/ 1203512 w 5049371"/>
              <a:gd name="connsiteY69" fmla="*/ 1344706 h 1378547"/>
              <a:gd name="connsiteX70" fmla="*/ 1243853 w 5049371"/>
              <a:gd name="connsiteY70" fmla="*/ 1317812 h 1378547"/>
              <a:gd name="connsiteX71" fmla="*/ 1250577 w 5049371"/>
              <a:gd name="connsiteY71" fmla="*/ 1257300 h 1378547"/>
              <a:gd name="connsiteX72" fmla="*/ 1257300 w 5049371"/>
              <a:gd name="connsiteY72" fmla="*/ 1176618 h 1378547"/>
              <a:gd name="connsiteX73" fmla="*/ 1277471 w 5049371"/>
              <a:gd name="connsiteY73" fmla="*/ 1109383 h 1378547"/>
              <a:gd name="connsiteX74" fmla="*/ 1284194 w 5049371"/>
              <a:gd name="connsiteY74" fmla="*/ 1082489 h 1378547"/>
              <a:gd name="connsiteX75" fmla="*/ 1304365 w 5049371"/>
              <a:gd name="connsiteY75" fmla="*/ 1021977 h 1378547"/>
              <a:gd name="connsiteX76" fmla="*/ 1311088 w 5049371"/>
              <a:gd name="connsiteY76" fmla="*/ 1001806 h 1378547"/>
              <a:gd name="connsiteX77" fmla="*/ 1317812 w 5049371"/>
              <a:gd name="connsiteY77" fmla="*/ 981636 h 1378547"/>
              <a:gd name="connsiteX78" fmla="*/ 1324535 w 5049371"/>
              <a:gd name="connsiteY78" fmla="*/ 1001806 h 1378547"/>
              <a:gd name="connsiteX79" fmla="*/ 1337983 w 5049371"/>
              <a:gd name="connsiteY79" fmla="*/ 1069042 h 1378547"/>
              <a:gd name="connsiteX80" fmla="*/ 1351430 w 5049371"/>
              <a:gd name="connsiteY80" fmla="*/ 1109383 h 1378547"/>
              <a:gd name="connsiteX81" fmla="*/ 1358153 w 5049371"/>
              <a:gd name="connsiteY81" fmla="*/ 1129553 h 1378547"/>
              <a:gd name="connsiteX82" fmla="*/ 1371600 w 5049371"/>
              <a:gd name="connsiteY82" fmla="*/ 1196789 h 1378547"/>
              <a:gd name="connsiteX83" fmla="*/ 1391771 w 5049371"/>
              <a:gd name="connsiteY83" fmla="*/ 1264024 h 1378547"/>
              <a:gd name="connsiteX84" fmla="*/ 1405218 w 5049371"/>
              <a:gd name="connsiteY84" fmla="*/ 1223683 h 1378547"/>
              <a:gd name="connsiteX85" fmla="*/ 1411941 w 5049371"/>
              <a:gd name="connsiteY85" fmla="*/ 1203512 h 1378547"/>
              <a:gd name="connsiteX86" fmla="*/ 1418665 w 5049371"/>
              <a:gd name="connsiteY86" fmla="*/ 1176618 h 1378547"/>
              <a:gd name="connsiteX87" fmla="*/ 1438835 w 5049371"/>
              <a:gd name="connsiteY87" fmla="*/ 1143000 h 1378547"/>
              <a:gd name="connsiteX88" fmla="*/ 1499347 w 5049371"/>
              <a:gd name="connsiteY88" fmla="*/ 1136277 h 1378547"/>
              <a:gd name="connsiteX89" fmla="*/ 1519518 w 5049371"/>
              <a:gd name="connsiteY89" fmla="*/ 1129553 h 1378547"/>
              <a:gd name="connsiteX90" fmla="*/ 1546412 w 5049371"/>
              <a:gd name="connsiteY90" fmla="*/ 1089212 h 1378547"/>
              <a:gd name="connsiteX91" fmla="*/ 1553135 w 5049371"/>
              <a:gd name="connsiteY91" fmla="*/ 1069042 h 1378547"/>
              <a:gd name="connsiteX92" fmla="*/ 1559859 w 5049371"/>
              <a:gd name="connsiteY92" fmla="*/ 1042148 h 1378547"/>
              <a:gd name="connsiteX93" fmla="*/ 1573306 w 5049371"/>
              <a:gd name="connsiteY93" fmla="*/ 1082489 h 1378547"/>
              <a:gd name="connsiteX94" fmla="*/ 1580030 w 5049371"/>
              <a:gd name="connsiteY94" fmla="*/ 1102659 h 1378547"/>
              <a:gd name="connsiteX95" fmla="*/ 1586753 w 5049371"/>
              <a:gd name="connsiteY95" fmla="*/ 1122830 h 1378547"/>
              <a:gd name="connsiteX96" fmla="*/ 1593477 w 5049371"/>
              <a:gd name="connsiteY96" fmla="*/ 1143000 h 1378547"/>
              <a:gd name="connsiteX97" fmla="*/ 1620371 w 5049371"/>
              <a:gd name="connsiteY97" fmla="*/ 1136277 h 1378547"/>
              <a:gd name="connsiteX98" fmla="*/ 1640541 w 5049371"/>
              <a:gd name="connsiteY98" fmla="*/ 1129553 h 1378547"/>
              <a:gd name="connsiteX99" fmla="*/ 1680883 w 5049371"/>
              <a:gd name="connsiteY99" fmla="*/ 1122830 h 1378547"/>
              <a:gd name="connsiteX100" fmla="*/ 1694330 w 5049371"/>
              <a:gd name="connsiteY100" fmla="*/ 1082489 h 1378547"/>
              <a:gd name="connsiteX101" fmla="*/ 1701053 w 5049371"/>
              <a:gd name="connsiteY101" fmla="*/ 1062318 h 1378547"/>
              <a:gd name="connsiteX102" fmla="*/ 1714500 w 5049371"/>
              <a:gd name="connsiteY102" fmla="*/ 1042148 h 1378547"/>
              <a:gd name="connsiteX103" fmla="*/ 1748118 w 5049371"/>
              <a:gd name="connsiteY103" fmla="*/ 988359 h 1378547"/>
              <a:gd name="connsiteX104" fmla="*/ 1761565 w 5049371"/>
              <a:gd name="connsiteY104" fmla="*/ 968189 h 1378547"/>
              <a:gd name="connsiteX105" fmla="*/ 1768288 w 5049371"/>
              <a:gd name="connsiteY105" fmla="*/ 948018 h 1378547"/>
              <a:gd name="connsiteX106" fmla="*/ 1775012 w 5049371"/>
              <a:gd name="connsiteY106" fmla="*/ 974912 h 1378547"/>
              <a:gd name="connsiteX107" fmla="*/ 1781735 w 5049371"/>
              <a:gd name="connsiteY107" fmla="*/ 995083 h 1378547"/>
              <a:gd name="connsiteX108" fmla="*/ 1828800 w 5049371"/>
              <a:gd name="connsiteY108" fmla="*/ 1015253 h 1378547"/>
              <a:gd name="connsiteX109" fmla="*/ 1842247 w 5049371"/>
              <a:gd name="connsiteY109" fmla="*/ 1062318 h 1378547"/>
              <a:gd name="connsiteX110" fmla="*/ 1855694 w 5049371"/>
              <a:gd name="connsiteY110" fmla="*/ 1102659 h 1378547"/>
              <a:gd name="connsiteX111" fmla="*/ 1862418 w 5049371"/>
              <a:gd name="connsiteY111" fmla="*/ 1122830 h 1378547"/>
              <a:gd name="connsiteX112" fmla="*/ 1875865 w 5049371"/>
              <a:gd name="connsiteY112" fmla="*/ 1021977 h 1378547"/>
              <a:gd name="connsiteX113" fmla="*/ 1882588 w 5049371"/>
              <a:gd name="connsiteY113" fmla="*/ 927848 h 1378547"/>
              <a:gd name="connsiteX114" fmla="*/ 1889312 w 5049371"/>
              <a:gd name="connsiteY114" fmla="*/ 907677 h 1378547"/>
              <a:gd name="connsiteX115" fmla="*/ 1909483 w 5049371"/>
              <a:gd name="connsiteY115" fmla="*/ 887506 h 1378547"/>
              <a:gd name="connsiteX116" fmla="*/ 1929653 w 5049371"/>
              <a:gd name="connsiteY116" fmla="*/ 880783 h 1378547"/>
              <a:gd name="connsiteX117" fmla="*/ 1956547 w 5049371"/>
              <a:gd name="connsiteY117" fmla="*/ 887506 h 1378547"/>
              <a:gd name="connsiteX118" fmla="*/ 1996888 w 5049371"/>
              <a:gd name="connsiteY118" fmla="*/ 968189 h 1378547"/>
              <a:gd name="connsiteX119" fmla="*/ 2003612 w 5049371"/>
              <a:gd name="connsiteY119" fmla="*/ 988359 h 1378547"/>
              <a:gd name="connsiteX120" fmla="*/ 2010335 w 5049371"/>
              <a:gd name="connsiteY120" fmla="*/ 1008530 h 1378547"/>
              <a:gd name="connsiteX121" fmla="*/ 2023783 w 5049371"/>
              <a:gd name="connsiteY121" fmla="*/ 988359 h 1378547"/>
              <a:gd name="connsiteX122" fmla="*/ 2050677 w 5049371"/>
              <a:gd name="connsiteY122" fmla="*/ 954742 h 1378547"/>
              <a:gd name="connsiteX123" fmla="*/ 2077571 w 5049371"/>
              <a:gd name="connsiteY123" fmla="*/ 921124 h 1378547"/>
              <a:gd name="connsiteX124" fmla="*/ 2117912 w 5049371"/>
              <a:gd name="connsiteY124" fmla="*/ 907677 h 1378547"/>
              <a:gd name="connsiteX125" fmla="*/ 2131359 w 5049371"/>
              <a:gd name="connsiteY125" fmla="*/ 887506 h 1378547"/>
              <a:gd name="connsiteX126" fmla="*/ 2138083 w 5049371"/>
              <a:gd name="connsiteY126" fmla="*/ 833718 h 1378547"/>
              <a:gd name="connsiteX127" fmla="*/ 2144806 w 5049371"/>
              <a:gd name="connsiteY127" fmla="*/ 813548 h 1378547"/>
              <a:gd name="connsiteX128" fmla="*/ 2151530 w 5049371"/>
              <a:gd name="connsiteY128" fmla="*/ 786653 h 1378547"/>
              <a:gd name="connsiteX129" fmla="*/ 2171700 w 5049371"/>
              <a:gd name="connsiteY129" fmla="*/ 746312 h 1378547"/>
              <a:gd name="connsiteX130" fmla="*/ 2191871 w 5049371"/>
              <a:gd name="connsiteY130" fmla="*/ 739589 h 1378547"/>
              <a:gd name="connsiteX131" fmla="*/ 2225488 w 5049371"/>
              <a:gd name="connsiteY131" fmla="*/ 705971 h 1378547"/>
              <a:gd name="connsiteX132" fmla="*/ 2238935 w 5049371"/>
              <a:gd name="connsiteY132" fmla="*/ 726142 h 1378547"/>
              <a:gd name="connsiteX133" fmla="*/ 2272553 w 5049371"/>
              <a:gd name="connsiteY133" fmla="*/ 719418 h 1378547"/>
              <a:gd name="connsiteX134" fmla="*/ 2286000 w 5049371"/>
              <a:gd name="connsiteY134" fmla="*/ 699248 h 1378547"/>
              <a:gd name="connsiteX135" fmla="*/ 2306171 w 5049371"/>
              <a:gd name="connsiteY135" fmla="*/ 692524 h 1378547"/>
              <a:gd name="connsiteX136" fmla="*/ 2319618 w 5049371"/>
              <a:gd name="connsiteY136" fmla="*/ 672353 h 1378547"/>
              <a:gd name="connsiteX137" fmla="*/ 2326341 w 5049371"/>
              <a:gd name="connsiteY137" fmla="*/ 652183 h 1378547"/>
              <a:gd name="connsiteX138" fmla="*/ 2346512 w 5049371"/>
              <a:gd name="connsiteY138" fmla="*/ 658906 h 1378547"/>
              <a:gd name="connsiteX139" fmla="*/ 2353235 w 5049371"/>
              <a:gd name="connsiteY139" fmla="*/ 679077 h 1378547"/>
              <a:gd name="connsiteX140" fmla="*/ 2366683 w 5049371"/>
              <a:gd name="connsiteY140" fmla="*/ 692524 h 1378547"/>
              <a:gd name="connsiteX141" fmla="*/ 2380130 w 5049371"/>
              <a:gd name="connsiteY141" fmla="*/ 712695 h 1378547"/>
              <a:gd name="connsiteX142" fmla="*/ 2407024 w 5049371"/>
              <a:gd name="connsiteY142" fmla="*/ 705971 h 1378547"/>
              <a:gd name="connsiteX143" fmla="*/ 2420471 w 5049371"/>
              <a:gd name="connsiteY143" fmla="*/ 665630 h 1378547"/>
              <a:gd name="connsiteX144" fmla="*/ 2440641 w 5049371"/>
              <a:gd name="connsiteY144" fmla="*/ 652183 h 1378547"/>
              <a:gd name="connsiteX145" fmla="*/ 2454088 w 5049371"/>
              <a:gd name="connsiteY145" fmla="*/ 611842 h 1378547"/>
              <a:gd name="connsiteX146" fmla="*/ 2460812 w 5049371"/>
              <a:gd name="connsiteY146" fmla="*/ 591671 h 1378547"/>
              <a:gd name="connsiteX147" fmla="*/ 2467535 w 5049371"/>
              <a:gd name="connsiteY147" fmla="*/ 638736 h 1378547"/>
              <a:gd name="connsiteX148" fmla="*/ 2474259 w 5049371"/>
              <a:gd name="connsiteY148" fmla="*/ 665630 h 1378547"/>
              <a:gd name="connsiteX149" fmla="*/ 2480983 w 5049371"/>
              <a:gd name="connsiteY149" fmla="*/ 705971 h 1378547"/>
              <a:gd name="connsiteX150" fmla="*/ 2494430 w 5049371"/>
              <a:gd name="connsiteY150" fmla="*/ 853889 h 1378547"/>
              <a:gd name="connsiteX151" fmla="*/ 2507877 w 5049371"/>
              <a:gd name="connsiteY151" fmla="*/ 907677 h 1378547"/>
              <a:gd name="connsiteX152" fmla="*/ 2602006 w 5049371"/>
              <a:gd name="connsiteY152" fmla="*/ 914400 h 1378547"/>
              <a:gd name="connsiteX153" fmla="*/ 2615453 w 5049371"/>
              <a:gd name="connsiteY153" fmla="*/ 927848 h 1378547"/>
              <a:gd name="connsiteX154" fmla="*/ 2628900 w 5049371"/>
              <a:gd name="connsiteY154" fmla="*/ 968189 h 1378547"/>
              <a:gd name="connsiteX155" fmla="*/ 2635624 w 5049371"/>
              <a:gd name="connsiteY155" fmla="*/ 988359 h 1378547"/>
              <a:gd name="connsiteX156" fmla="*/ 2642347 w 5049371"/>
              <a:gd name="connsiteY156" fmla="*/ 1008530 h 1378547"/>
              <a:gd name="connsiteX157" fmla="*/ 2655794 w 5049371"/>
              <a:gd name="connsiteY157" fmla="*/ 1028700 h 1378547"/>
              <a:gd name="connsiteX158" fmla="*/ 2669241 w 5049371"/>
              <a:gd name="connsiteY158" fmla="*/ 988359 h 1378547"/>
              <a:gd name="connsiteX159" fmla="*/ 2682688 w 5049371"/>
              <a:gd name="connsiteY159" fmla="*/ 961465 h 1378547"/>
              <a:gd name="connsiteX160" fmla="*/ 2696135 w 5049371"/>
              <a:gd name="connsiteY160" fmla="*/ 921124 h 1378547"/>
              <a:gd name="connsiteX161" fmla="*/ 2716306 w 5049371"/>
              <a:gd name="connsiteY161" fmla="*/ 860612 h 1378547"/>
              <a:gd name="connsiteX162" fmla="*/ 2723030 w 5049371"/>
              <a:gd name="connsiteY162" fmla="*/ 840442 h 1378547"/>
              <a:gd name="connsiteX163" fmla="*/ 2736477 w 5049371"/>
              <a:gd name="connsiteY163" fmla="*/ 820271 h 1378547"/>
              <a:gd name="connsiteX164" fmla="*/ 2770094 w 5049371"/>
              <a:gd name="connsiteY164" fmla="*/ 759759 h 1378547"/>
              <a:gd name="connsiteX165" fmla="*/ 2783541 w 5049371"/>
              <a:gd name="connsiteY165" fmla="*/ 739589 h 1378547"/>
              <a:gd name="connsiteX166" fmla="*/ 2796988 w 5049371"/>
              <a:gd name="connsiteY166" fmla="*/ 719418 h 1378547"/>
              <a:gd name="connsiteX167" fmla="*/ 2803712 w 5049371"/>
              <a:gd name="connsiteY167" fmla="*/ 793377 h 1378547"/>
              <a:gd name="connsiteX168" fmla="*/ 2810435 w 5049371"/>
              <a:gd name="connsiteY168" fmla="*/ 813548 h 1378547"/>
              <a:gd name="connsiteX169" fmla="*/ 2817159 w 5049371"/>
              <a:gd name="connsiteY169" fmla="*/ 840442 h 1378547"/>
              <a:gd name="connsiteX170" fmla="*/ 2830606 w 5049371"/>
              <a:gd name="connsiteY170" fmla="*/ 934571 h 1378547"/>
              <a:gd name="connsiteX171" fmla="*/ 2837330 w 5049371"/>
              <a:gd name="connsiteY171" fmla="*/ 954742 h 1378547"/>
              <a:gd name="connsiteX172" fmla="*/ 2864224 w 5049371"/>
              <a:gd name="connsiteY172" fmla="*/ 995083 h 1378547"/>
              <a:gd name="connsiteX173" fmla="*/ 2884394 w 5049371"/>
              <a:gd name="connsiteY173" fmla="*/ 1035424 h 1378547"/>
              <a:gd name="connsiteX174" fmla="*/ 2897841 w 5049371"/>
              <a:gd name="connsiteY174" fmla="*/ 1015253 h 1378547"/>
              <a:gd name="connsiteX175" fmla="*/ 2904565 w 5049371"/>
              <a:gd name="connsiteY175" fmla="*/ 954742 h 1378547"/>
              <a:gd name="connsiteX176" fmla="*/ 2918012 w 5049371"/>
              <a:gd name="connsiteY176" fmla="*/ 874059 h 1378547"/>
              <a:gd name="connsiteX177" fmla="*/ 2924735 w 5049371"/>
              <a:gd name="connsiteY177" fmla="*/ 853889 h 1378547"/>
              <a:gd name="connsiteX178" fmla="*/ 2938183 w 5049371"/>
              <a:gd name="connsiteY178" fmla="*/ 840442 h 1378547"/>
              <a:gd name="connsiteX179" fmla="*/ 2951630 w 5049371"/>
              <a:gd name="connsiteY179" fmla="*/ 793377 h 1378547"/>
              <a:gd name="connsiteX180" fmla="*/ 2965077 w 5049371"/>
              <a:gd name="connsiteY180" fmla="*/ 753036 h 1378547"/>
              <a:gd name="connsiteX181" fmla="*/ 2971800 w 5049371"/>
              <a:gd name="connsiteY181" fmla="*/ 732865 h 1378547"/>
              <a:gd name="connsiteX182" fmla="*/ 2991971 w 5049371"/>
              <a:gd name="connsiteY182" fmla="*/ 746312 h 1378547"/>
              <a:gd name="connsiteX183" fmla="*/ 3025588 w 5049371"/>
              <a:gd name="connsiteY183" fmla="*/ 800100 h 1378547"/>
              <a:gd name="connsiteX184" fmla="*/ 3059206 w 5049371"/>
              <a:gd name="connsiteY184" fmla="*/ 753036 h 1378547"/>
              <a:gd name="connsiteX185" fmla="*/ 3059206 w 5049371"/>
              <a:gd name="connsiteY185" fmla="*/ 753036 h 1378547"/>
              <a:gd name="connsiteX186" fmla="*/ 3079377 w 5049371"/>
              <a:gd name="connsiteY186" fmla="*/ 739589 h 1378547"/>
              <a:gd name="connsiteX187" fmla="*/ 3092824 w 5049371"/>
              <a:gd name="connsiteY187" fmla="*/ 719418 h 1378547"/>
              <a:gd name="connsiteX188" fmla="*/ 3112994 w 5049371"/>
              <a:gd name="connsiteY188" fmla="*/ 712695 h 1378547"/>
              <a:gd name="connsiteX189" fmla="*/ 3133165 w 5049371"/>
              <a:gd name="connsiteY189" fmla="*/ 699248 h 1378547"/>
              <a:gd name="connsiteX190" fmla="*/ 3166783 w 5049371"/>
              <a:gd name="connsiteY190" fmla="*/ 672353 h 1378547"/>
              <a:gd name="connsiteX191" fmla="*/ 3173506 w 5049371"/>
              <a:gd name="connsiteY191" fmla="*/ 934571 h 1378547"/>
              <a:gd name="connsiteX192" fmla="*/ 3180230 w 5049371"/>
              <a:gd name="connsiteY192" fmla="*/ 954742 h 1378547"/>
              <a:gd name="connsiteX193" fmla="*/ 3193677 w 5049371"/>
              <a:gd name="connsiteY193" fmla="*/ 974912 h 1378547"/>
              <a:gd name="connsiteX194" fmla="*/ 3220571 w 5049371"/>
              <a:gd name="connsiteY194" fmla="*/ 934571 h 1378547"/>
              <a:gd name="connsiteX195" fmla="*/ 3227294 w 5049371"/>
              <a:gd name="connsiteY195" fmla="*/ 914400 h 1378547"/>
              <a:gd name="connsiteX196" fmla="*/ 3247465 w 5049371"/>
              <a:gd name="connsiteY196" fmla="*/ 900953 h 1378547"/>
              <a:gd name="connsiteX197" fmla="*/ 3260912 w 5049371"/>
              <a:gd name="connsiteY197" fmla="*/ 880783 h 1378547"/>
              <a:gd name="connsiteX198" fmla="*/ 3267635 w 5049371"/>
              <a:gd name="connsiteY198" fmla="*/ 860612 h 1378547"/>
              <a:gd name="connsiteX199" fmla="*/ 3281083 w 5049371"/>
              <a:gd name="connsiteY199" fmla="*/ 847165 h 1378547"/>
              <a:gd name="connsiteX200" fmla="*/ 3287806 w 5049371"/>
              <a:gd name="connsiteY200" fmla="*/ 826995 h 1378547"/>
              <a:gd name="connsiteX201" fmla="*/ 3314700 w 5049371"/>
              <a:gd name="connsiteY201" fmla="*/ 820271 h 1378547"/>
              <a:gd name="connsiteX202" fmla="*/ 3334871 w 5049371"/>
              <a:gd name="connsiteY202" fmla="*/ 813548 h 1378547"/>
              <a:gd name="connsiteX203" fmla="*/ 3341594 w 5049371"/>
              <a:gd name="connsiteY203" fmla="*/ 793377 h 1378547"/>
              <a:gd name="connsiteX204" fmla="*/ 3361765 w 5049371"/>
              <a:gd name="connsiteY204" fmla="*/ 779930 h 1378547"/>
              <a:gd name="connsiteX205" fmla="*/ 3375212 w 5049371"/>
              <a:gd name="connsiteY205" fmla="*/ 759759 h 1378547"/>
              <a:gd name="connsiteX206" fmla="*/ 3408830 w 5049371"/>
              <a:gd name="connsiteY206" fmla="*/ 732865 h 1378547"/>
              <a:gd name="connsiteX207" fmla="*/ 3429000 w 5049371"/>
              <a:gd name="connsiteY207" fmla="*/ 793377 h 1378547"/>
              <a:gd name="connsiteX208" fmla="*/ 3435724 w 5049371"/>
              <a:gd name="connsiteY208" fmla="*/ 813548 h 1378547"/>
              <a:gd name="connsiteX209" fmla="*/ 3449171 w 5049371"/>
              <a:gd name="connsiteY209" fmla="*/ 833718 h 1378547"/>
              <a:gd name="connsiteX210" fmla="*/ 3455894 w 5049371"/>
              <a:gd name="connsiteY210" fmla="*/ 853889 h 1378547"/>
              <a:gd name="connsiteX211" fmla="*/ 3469341 w 5049371"/>
              <a:gd name="connsiteY211" fmla="*/ 833718 h 1378547"/>
              <a:gd name="connsiteX212" fmla="*/ 3476065 w 5049371"/>
              <a:gd name="connsiteY212" fmla="*/ 779930 h 1378547"/>
              <a:gd name="connsiteX213" fmla="*/ 3502959 w 5049371"/>
              <a:gd name="connsiteY213" fmla="*/ 719418 h 1378547"/>
              <a:gd name="connsiteX214" fmla="*/ 3509683 w 5049371"/>
              <a:gd name="connsiteY214" fmla="*/ 699248 h 1378547"/>
              <a:gd name="connsiteX215" fmla="*/ 3523130 w 5049371"/>
              <a:gd name="connsiteY215" fmla="*/ 685800 h 1378547"/>
              <a:gd name="connsiteX216" fmla="*/ 3536577 w 5049371"/>
              <a:gd name="connsiteY216" fmla="*/ 665630 h 1378547"/>
              <a:gd name="connsiteX217" fmla="*/ 3556747 w 5049371"/>
              <a:gd name="connsiteY217" fmla="*/ 712695 h 1378547"/>
              <a:gd name="connsiteX218" fmla="*/ 3570194 w 5049371"/>
              <a:gd name="connsiteY218" fmla="*/ 793377 h 1378547"/>
              <a:gd name="connsiteX219" fmla="*/ 3590365 w 5049371"/>
              <a:gd name="connsiteY219" fmla="*/ 887506 h 1378547"/>
              <a:gd name="connsiteX220" fmla="*/ 3597088 w 5049371"/>
              <a:gd name="connsiteY220" fmla="*/ 867336 h 1378547"/>
              <a:gd name="connsiteX221" fmla="*/ 3617259 w 5049371"/>
              <a:gd name="connsiteY221" fmla="*/ 847165 h 1378547"/>
              <a:gd name="connsiteX222" fmla="*/ 3637430 w 5049371"/>
              <a:gd name="connsiteY222" fmla="*/ 907677 h 1378547"/>
              <a:gd name="connsiteX223" fmla="*/ 3664324 w 5049371"/>
              <a:gd name="connsiteY223" fmla="*/ 773206 h 1378547"/>
              <a:gd name="connsiteX224" fmla="*/ 3684494 w 5049371"/>
              <a:gd name="connsiteY224" fmla="*/ 712695 h 1378547"/>
              <a:gd name="connsiteX225" fmla="*/ 3691218 w 5049371"/>
              <a:gd name="connsiteY225" fmla="*/ 672353 h 1378547"/>
              <a:gd name="connsiteX226" fmla="*/ 3704665 w 5049371"/>
              <a:gd name="connsiteY226" fmla="*/ 652183 h 1378547"/>
              <a:gd name="connsiteX227" fmla="*/ 3724835 w 5049371"/>
              <a:gd name="connsiteY227" fmla="*/ 719418 h 1378547"/>
              <a:gd name="connsiteX228" fmla="*/ 3745006 w 5049371"/>
              <a:gd name="connsiteY228" fmla="*/ 712695 h 1378547"/>
              <a:gd name="connsiteX229" fmla="*/ 3765177 w 5049371"/>
              <a:gd name="connsiteY229" fmla="*/ 638736 h 1378547"/>
              <a:gd name="connsiteX230" fmla="*/ 3778624 w 5049371"/>
              <a:gd name="connsiteY230" fmla="*/ 611842 h 1378547"/>
              <a:gd name="connsiteX231" fmla="*/ 3785347 w 5049371"/>
              <a:gd name="connsiteY231" fmla="*/ 591671 h 1378547"/>
              <a:gd name="connsiteX232" fmla="*/ 3818965 w 5049371"/>
              <a:gd name="connsiteY232" fmla="*/ 551330 h 1378547"/>
              <a:gd name="connsiteX233" fmla="*/ 3852583 w 5049371"/>
              <a:gd name="connsiteY233" fmla="*/ 524436 h 1378547"/>
              <a:gd name="connsiteX234" fmla="*/ 3872753 w 5049371"/>
              <a:gd name="connsiteY234" fmla="*/ 544606 h 1378547"/>
              <a:gd name="connsiteX235" fmla="*/ 3879477 w 5049371"/>
              <a:gd name="connsiteY235" fmla="*/ 564777 h 1378547"/>
              <a:gd name="connsiteX236" fmla="*/ 3886200 w 5049371"/>
              <a:gd name="connsiteY236" fmla="*/ 632012 h 1378547"/>
              <a:gd name="connsiteX237" fmla="*/ 3899647 w 5049371"/>
              <a:gd name="connsiteY237" fmla="*/ 564777 h 1378547"/>
              <a:gd name="connsiteX238" fmla="*/ 3919818 w 5049371"/>
              <a:gd name="connsiteY238" fmla="*/ 504265 h 1378547"/>
              <a:gd name="connsiteX239" fmla="*/ 3933265 w 5049371"/>
              <a:gd name="connsiteY239" fmla="*/ 457200 h 1378547"/>
              <a:gd name="connsiteX240" fmla="*/ 3939988 w 5049371"/>
              <a:gd name="connsiteY240" fmla="*/ 437030 h 1378547"/>
              <a:gd name="connsiteX241" fmla="*/ 3946712 w 5049371"/>
              <a:gd name="connsiteY241" fmla="*/ 463924 h 1378547"/>
              <a:gd name="connsiteX242" fmla="*/ 3960159 w 5049371"/>
              <a:gd name="connsiteY242" fmla="*/ 510989 h 1378547"/>
              <a:gd name="connsiteX243" fmla="*/ 3980330 w 5049371"/>
              <a:gd name="connsiteY243" fmla="*/ 632012 h 1378547"/>
              <a:gd name="connsiteX244" fmla="*/ 3987053 w 5049371"/>
              <a:gd name="connsiteY244" fmla="*/ 652183 h 1378547"/>
              <a:gd name="connsiteX245" fmla="*/ 3993777 w 5049371"/>
              <a:gd name="connsiteY245" fmla="*/ 672353 h 1378547"/>
              <a:gd name="connsiteX246" fmla="*/ 4013947 w 5049371"/>
              <a:gd name="connsiteY246" fmla="*/ 658906 h 1378547"/>
              <a:gd name="connsiteX247" fmla="*/ 4040841 w 5049371"/>
              <a:gd name="connsiteY247" fmla="*/ 598395 h 1378547"/>
              <a:gd name="connsiteX248" fmla="*/ 4047565 w 5049371"/>
              <a:gd name="connsiteY248" fmla="*/ 571500 h 1378547"/>
              <a:gd name="connsiteX249" fmla="*/ 4061012 w 5049371"/>
              <a:gd name="connsiteY249" fmla="*/ 551330 h 1378547"/>
              <a:gd name="connsiteX250" fmla="*/ 4081183 w 5049371"/>
              <a:gd name="connsiteY250" fmla="*/ 490818 h 1378547"/>
              <a:gd name="connsiteX251" fmla="*/ 4087906 w 5049371"/>
              <a:gd name="connsiteY251" fmla="*/ 470648 h 1378547"/>
              <a:gd name="connsiteX252" fmla="*/ 4101353 w 5049371"/>
              <a:gd name="connsiteY252" fmla="*/ 423583 h 1378547"/>
              <a:gd name="connsiteX253" fmla="*/ 4121524 w 5049371"/>
              <a:gd name="connsiteY253" fmla="*/ 416859 h 1378547"/>
              <a:gd name="connsiteX254" fmla="*/ 4134971 w 5049371"/>
              <a:gd name="connsiteY254" fmla="*/ 437030 h 1378547"/>
              <a:gd name="connsiteX255" fmla="*/ 4141694 w 5049371"/>
              <a:gd name="connsiteY255" fmla="*/ 463924 h 1378547"/>
              <a:gd name="connsiteX256" fmla="*/ 4148418 w 5049371"/>
              <a:gd name="connsiteY256" fmla="*/ 484095 h 1378547"/>
              <a:gd name="connsiteX257" fmla="*/ 4155141 w 5049371"/>
              <a:gd name="connsiteY257" fmla="*/ 410136 h 1378547"/>
              <a:gd name="connsiteX258" fmla="*/ 4161865 w 5049371"/>
              <a:gd name="connsiteY258" fmla="*/ 389965 h 1378547"/>
              <a:gd name="connsiteX259" fmla="*/ 4182035 w 5049371"/>
              <a:gd name="connsiteY259" fmla="*/ 383242 h 1378547"/>
              <a:gd name="connsiteX260" fmla="*/ 4195483 w 5049371"/>
              <a:gd name="connsiteY260" fmla="*/ 369795 h 1378547"/>
              <a:gd name="connsiteX261" fmla="*/ 4208930 w 5049371"/>
              <a:gd name="connsiteY261" fmla="*/ 349624 h 1378547"/>
              <a:gd name="connsiteX262" fmla="*/ 4229100 w 5049371"/>
              <a:gd name="connsiteY262" fmla="*/ 356348 h 1378547"/>
              <a:gd name="connsiteX263" fmla="*/ 4242547 w 5049371"/>
              <a:gd name="connsiteY263" fmla="*/ 403412 h 1378547"/>
              <a:gd name="connsiteX264" fmla="*/ 4255994 w 5049371"/>
              <a:gd name="connsiteY264" fmla="*/ 457200 h 1378547"/>
              <a:gd name="connsiteX265" fmla="*/ 4269441 w 5049371"/>
              <a:gd name="connsiteY265" fmla="*/ 544606 h 1378547"/>
              <a:gd name="connsiteX266" fmla="*/ 4282888 w 5049371"/>
              <a:gd name="connsiteY266" fmla="*/ 524436 h 1378547"/>
              <a:gd name="connsiteX267" fmla="*/ 4303059 w 5049371"/>
              <a:gd name="connsiteY267" fmla="*/ 517712 h 1378547"/>
              <a:gd name="connsiteX268" fmla="*/ 4316506 w 5049371"/>
              <a:gd name="connsiteY268" fmla="*/ 477371 h 1378547"/>
              <a:gd name="connsiteX269" fmla="*/ 4343400 w 5049371"/>
              <a:gd name="connsiteY269" fmla="*/ 437030 h 1378547"/>
              <a:gd name="connsiteX270" fmla="*/ 4356847 w 5049371"/>
              <a:gd name="connsiteY270" fmla="*/ 389965 h 1378547"/>
              <a:gd name="connsiteX271" fmla="*/ 4370294 w 5049371"/>
              <a:gd name="connsiteY271" fmla="*/ 369795 h 1378547"/>
              <a:gd name="connsiteX272" fmla="*/ 4403912 w 5049371"/>
              <a:gd name="connsiteY272" fmla="*/ 302559 h 1378547"/>
              <a:gd name="connsiteX273" fmla="*/ 4417359 w 5049371"/>
              <a:gd name="connsiteY273" fmla="*/ 322730 h 1378547"/>
              <a:gd name="connsiteX274" fmla="*/ 4430806 w 5049371"/>
              <a:gd name="connsiteY274" fmla="*/ 376518 h 1378547"/>
              <a:gd name="connsiteX275" fmla="*/ 4437530 w 5049371"/>
              <a:gd name="connsiteY275" fmla="*/ 396689 h 1378547"/>
              <a:gd name="connsiteX276" fmla="*/ 4444253 w 5049371"/>
              <a:gd name="connsiteY276" fmla="*/ 295836 h 1378547"/>
              <a:gd name="connsiteX277" fmla="*/ 4457700 w 5049371"/>
              <a:gd name="connsiteY277" fmla="*/ 275665 h 1378547"/>
              <a:gd name="connsiteX278" fmla="*/ 4477871 w 5049371"/>
              <a:gd name="connsiteY278" fmla="*/ 235324 h 1378547"/>
              <a:gd name="connsiteX279" fmla="*/ 4498041 w 5049371"/>
              <a:gd name="connsiteY279" fmla="*/ 194983 h 1378547"/>
              <a:gd name="connsiteX280" fmla="*/ 4511488 w 5049371"/>
              <a:gd name="connsiteY280" fmla="*/ 154642 h 1378547"/>
              <a:gd name="connsiteX281" fmla="*/ 4524935 w 5049371"/>
              <a:gd name="connsiteY281" fmla="*/ 134471 h 1378547"/>
              <a:gd name="connsiteX282" fmla="*/ 4551830 w 5049371"/>
              <a:gd name="connsiteY282" fmla="*/ 73959 h 1378547"/>
              <a:gd name="connsiteX283" fmla="*/ 4558553 w 5049371"/>
              <a:gd name="connsiteY283" fmla="*/ 141195 h 1378547"/>
              <a:gd name="connsiteX284" fmla="*/ 4572000 w 5049371"/>
              <a:gd name="connsiteY284" fmla="*/ 188259 h 1378547"/>
              <a:gd name="connsiteX285" fmla="*/ 4598894 w 5049371"/>
              <a:gd name="connsiteY285" fmla="*/ 268942 h 1378547"/>
              <a:gd name="connsiteX286" fmla="*/ 4612341 w 5049371"/>
              <a:gd name="connsiteY286" fmla="*/ 295836 h 1378547"/>
              <a:gd name="connsiteX287" fmla="*/ 4619065 w 5049371"/>
              <a:gd name="connsiteY287" fmla="*/ 322730 h 1378547"/>
              <a:gd name="connsiteX288" fmla="*/ 4625788 w 5049371"/>
              <a:gd name="connsiteY288" fmla="*/ 342900 h 1378547"/>
              <a:gd name="connsiteX289" fmla="*/ 4632512 w 5049371"/>
              <a:gd name="connsiteY289" fmla="*/ 141195 h 1378547"/>
              <a:gd name="connsiteX290" fmla="*/ 4652683 w 5049371"/>
              <a:gd name="connsiteY290" fmla="*/ 121024 h 1378547"/>
              <a:gd name="connsiteX291" fmla="*/ 4666130 w 5049371"/>
              <a:gd name="connsiteY291" fmla="*/ 100853 h 1378547"/>
              <a:gd name="connsiteX292" fmla="*/ 4706471 w 5049371"/>
              <a:gd name="connsiteY292" fmla="*/ 80683 h 1378547"/>
              <a:gd name="connsiteX293" fmla="*/ 4726641 w 5049371"/>
              <a:gd name="connsiteY293" fmla="*/ 94130 h 1378547"/>
              <a:gd name="connsiteX294" fmla="*/ 4753535 w 5049371"/>
              <a:gd name="connsiteY294" fmla="*/ 53789 h 1378547"/>
              <a:gd name="connsiteX295" fmla="*/ 4766983 w 5049371"/>
              <a:gd name="connsiteY295" fmla="*/ 33618 h 1378547"/>
              <a:gd name="connsiteX296" fmla="*/ 4827494 w 5049371"/>
              <a:gd name="connsiteY296" fmla="*/ 100853 h 1378547"/>
              <a:gd name="connsiteX297" fmla="*/ 4827494 w 5049371"/>
              <a:gd name="connsiteY297" fmla="*/ 100853 h 1378547"/>
              <a:gd name="connsiteX298" fmla="*/ 4867835 w 5049371"/>
              <a:gd name="connsiteY298" fmla="*/ 127748 h 1378547"/>
              <a:gd name="connsiteX299" fmla="*/ 4881283 w 5049371"/>
              <a:gd name="connsiteY299" fmla="*/ 147918 h 1378547"/>
              <a:gd name="connsiteX300" fmla="*/ 4894730 w 5049371"/>
              <a:gd name="connsiteY300" fmla="*/ 127748 h 1378547"/>
              <a:gd name="connsiteX301" fmla="*/ 4921624 w 5049371"/>
              <a:gd name="connsiteY301" fmla="*/ 94130 h 1378547"/>
              <a:gd name="connsiteX302" fmla="*/ 4928347 w 5049371"/>
              <a:gd name="connsiteY302" fmla="*/ 13448 h 1378547"/>
              <a:gd name="connsiteX303" fmla="*/ 4941794 w 5049371"/>
              <a:gd name="connsiteY303" fmla="*/ 0 h 1378547"/>
              <a:gd name="connsiteX304" fmla="*/ 4955241 w 5049371"/>
              <a:gd name="connsiteY304" fmla="*/ 13448 h 1378547"/>
              <a:gd name="connsiteX305" fmla="*/ 4988859 w 5049371"/>
              <a:gd name="connsiteY305" fmla="*/ 53789 h 1378547"/>
              <a:gd name="connsiteX306" fmla="*/ 5002306 w 5049371"/>
              <a:gd name="connsiteY306" fmla="*/ 94130 h 1378547"/>
              <a:gd name="connsiteX307" fmla="*/ 5022477 w 5049371"/>
              <a:gd name="connsiteY307" fmla="*/ 134471 h 1378547"/>
              <a:gd name="connsiteX308" fmla="*/ 5049371 w 5049371"/>
              <a:gd name="connsiteY308" fmla="*/ 94130 h 137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Lst>
            <a:rect l="l" t="t" r="r" b="b"/>
            <a:pathLst>
              <a:path w="5049371" h="1378547">
                <a:moveTo>
                  <a:pt x="0" y="1008530"/>
                </a:moveTo>
                <a:cubicBezTo>
                  <a:pt x="2508" y="1004351"/>
                  <a:pt x="19329" y="959784"/>
                  <a:pt x="40341" y="968189"/>
                </a:cubicBezTo>
                <a:cubicBezTo>
                  <a:pt x="47844" y="971190"/>
                  <a:pt x="47478" y="983311"/>
                  <a:pt x="53788" y="988359"/>
                </a:cubicBezTo>
                <a:cubicBezTo>
                  <a:pt x="59322" y="992786"/>
                  <a:pt x="67235" y="992842"/>
                  <a:pt x="73959" y="995083"/>
                </a:cubicBezTo>
                <a:cubicBezTo>
                  <a:pt x="90861" y="1045783"/>
                  <a:pt x="66096" y="985253"/>
                  <a:pt x="100853" y="1028700"/>
                </a:cubicBezTo>
                <a:cubicBezTo>
                  <a:pt x="137968" y="1075094"/>
                  <a:pt x="69944" y="1023782"/>
                  <a:pt x="127747" y="1062318"/>
                </a:cubicBezTo>
                <a:cubicBezTo>
                  <a:pt x="129487" y="1069277"/>
                  <a:pt x="135418" y="1105811"/>
                  <a:pt x="147918" y="1109383"/>
                </a:cubicBezTo>
                <a:cubicBezTo>
                  <a:pt x="158906" y="1112522"/>
                  <a:pt x="170329" y="1104900"/>
                  <a:pt x="181535" y="1102659"/>
                </a:cubicBezTo>
                <a:cubicBezTo>
                  <a:pt x="192187" y="1092008"/>
                  <a:pt x="197697" y="1082489"/>
                  <a:pt x="215153" y="1082489"/>
                </a:cubicBezTo>
                <a:cubicBezTo>
                  <a:pt x="222240" y="1082489"/>
                  <a:pt x="228600" y="1086971"/>
                  <a:pt x="235324" y="1089212"/>
                </a:cubicBezTo>
                <a:cubicBezTo>
                  <a:pt x="239806" y="1102659"/>
                  <a:pt x="240908" y="1141347"/>
                  <a:pt x="248771" y="1129553"/>
                </a:cubicBezTo>
                <a:lnTo>
                  <a:pt x="275665" y="1089212"/>
                </a:lnTo>
                <a:lnTo>
                  <a:pt x="289112" y="1069042"/>
                </a:lnTo>
                <a:cubicBezTo>
                  <a:pt x="291353" y="1062318"/>
                  <a:pt x="292189" y="1054948"/>
                  <a:pt x="295835" y="1048871"/>
                </a:cubicBezTo>
                <a:cubicBezTo>
                  <a:pt x="299097" y="1043435"/>
                  <a:pt x="306448" y="1041094"/>
                  <a:pt x="309283" y="1035424"/>
                </a:cubicBezTo>
                <a:cubicBezTo>
                  <a:pt x="315622" y="1022746"/>
                  <a:pt x="318248" y="1008530"/>
                  <a:pt x="322730" y="995083"/>
                </a:cubicBezTo>
                <a:lnTo>
                  <a:pt x="329453" y="974912"/>
                </a:lnTo>
                <a:cubicBezTo>
                  <a:pt x="331694" y="997324"/>
                  <a:pt x="332026" y="1020010"/>
                  <a:pt x="336177" y="1042148"/>
                </a:cubicBezTo>
                <a:cubicBezTo>
                  <a:pt x="338789" y="1056080"/>
                  <a:pt x="345142" y="1069042"/>
                  <a:pt x="349624" y="1082489"/>
                </a:cubicBezTo>
                <a:lnTo>
                  <a:pt x="356347" y="1102659"/>
                </a:lnTo>
                <a:cubicBezTo>
                  <a:pt x="358588" y="1125071"/>
                  <a:pt x="359886" y="1147598"/>
                  <a:pt x="363071" y="1169895"/>
                </a:cubicBezTo>
                <a:cubicBezTo>
                  <a:pt x="365182" y="1184676"/>
                  <a:pt x="371727" y="1202586"/>
                  <a:pt x="376518" y="1216959"/>
                </a:cubicBezTo>
                <a:cubicBezTo>
                  <a:pt x="383241" y="1214718"/>
                  <a:pt x="391154" y="1214663"/>
                  <a:pt x="396688" y="1210236"/>
                </a:cubicBezTo>
                <a:cubicBezTo>
                  <a:pt x="402998" y="1205188"/>
                  <a:pt x="402296" y="1192025"/>
                  <a:pt x="410135" y="1190065"/>
                </a:cubicBezTo>
                <a:cubicBezTo>
                  <a:pt x="416285" y="1188527"/>
                  <a:pt x="419779" y="1198441"/>
                  <a:pt x="423583" y="1203512"/>
                </a:cubicBezTo>
                <a:cubicBezTo>
                  <a:pt x="433280" y="1216441"/>
                  <a:pt x="437030" y="1234888"/>
                  <a:pt x="450477" y="1243853"/>
                </a:cubicBezTo>
                <a:cubicBezTo>
                  <a:pt x="476544" y="1261231"/>
                  <a:pt x="462981" y="1254745"/>
                  <a:pt x="490818" y="1264024"/>
                </a:cubicBezTo>
                <a:cubicBezTo>
                  <a:pt x="495300" y="1257300"/>
                  <a:pt x="500983" y="1251237"/>
                  <a:pt x="504265" y="1243853"/>
                </a:cubicBezTo>
                <a:cubicBezTo>
                  <a:pt x="510022" y="1230900"/>
                  <a:pt x="509849" y="1215306"/>
                  <a:pt x="517712" y="1203512"/>
                </a:cubicBezTo>
                <a:cubicBezTo>
                  <a:pt x="522194" y="1196789"/>
                  <a:pt x="527150" y="1190358"/>
                  <a:pt x="531159" y="1183342"/>
                </a:cubicBezTo>
                <a:cubicBezTo>
                  <a:pt x="536132" y="1174640"/>
                  <a:pt x="539046" y="1164788"/>
                  <a:pt x="544606" y="1156448"/>
                </a:cubicBezTo>
                <a:cubicBezTo>
                  <a:pt x="548122" y="1151173"/>
                  <a:pt x="554250" y="1148071"/>
                  <a:pt x="558053" y="1143000"/>
                </a:cubicBezTo>
                <a:cubicBezTo>
                  <a:pt x="585796" y="1106009"/>
                  <a:pt x="581188" y="1113936"/>
                  <a:pt x="591671" y="1082489"/>
                </a:cubicBezTo>
                <a:cubicBezTo>
                  <a:pt x="591740" y="1082072"/>
                  <a:pt x="598148" y="1030690"/>
                  <a:pt x="605118" y="1021977"/>
                </a:cubicBezTo>
                <a:cubicBezTo>
                  <a:pt x="610166" y="1015667"/>
                  <a:pt x="618565" y="1013012"/>
                  <a:pt x="625288" y="1008530"/>
                </a:cubicBezTo>
                <a:cubicBezTo>
                  <a:pt x="627529" y="1015253"/>
                  <a:pt x="628366" y="1022623"/>
                  <a:pt x="632012" y="1028700"/>
                </a:cubicBezTo>
                <a:cubicBezTo>
                  <a:pt x="635274" y="1034136"/>
                  <a:pt x="642884" y="1036355"/>
                  <a:pt x="645459" y="1042148"/>
                </a:cubicBezTo>
                <a:cubicBezTo>
                  <a:pt x="660744" y="1076539"/>
                  <a:pt x="656618" y="1089786"/>
                  <a:pt x="665630" y="1122830"/>
                </a:cubicBezTo>
                <a:cubicBezTo>
                  <a:pt x="669360" y="1136505"/>
                  <a:pt x="679077" y="1163171"/>
                  <a:pt x="679077" y="1163171"/>
                </a:cubicBezTo>
                <a:lnTo>
                  <a:pt x="705971" y="1122830"/>
                </a:lnTo>
                <a:lnTo>
                  <a:pt x="719418" y="1102659"/>
                </a:lnTo>
                <a:cubicBezTo>
                  <a:pt x="721659" y="1095936"/>
                  <a:pt x="722972" y="1088828"/>
                  <a:pt x="726141" y="1082489"/>
                </a:cubicBezTo>
                <a:cubicBezTo>
                  <a:pt x="729755" y="1075261"/>
                  <a:pt x="736306" y="1069702"/>
                  <a:pt x="739588" y="1062318"/>
                </a:cubicBezTo>
                <a:cubicBezTo>
                  <a:pt x="745345" y="1049365"/>
                  <a:pt x="753035" y="1021977"/>
                  <a:pt x="753035" y="1021977"/>
                </a:cubicBezTo>
                <a:cubicBezTo>
                  <a:pt x="755276" y="1006289"/>
                  <a:pt x="750968" y="988098"/>
                  <a:pt x="759759" y="974912"/>
                </a:cubicBezTo>
                <a:cubicBezTo>
                  <a:pt x="764885" y="967223"/>
                  <a:pt x="763944" y="992921"/>
                  <a:pt x="766483" y="1001806"/>
                </a:cubicBezTo>
                <a:cubicBezTo>
                  <a:pt x="768430" y="1008621"/>
                  <a:pt x="768779" y="1016443"/>
                  <a:pt x="773206" y="1021977"/>
                </a:cubicBezTo>
                <a:cubicBezTo>
                  <a:pt x="778254" y="1028287"/>
                  <a:pt x="786653" y="1030942"/>
                  <a:pt x="793377" y="1035424"/>
                </a:cubicBezTo>
                <a:cubicBezTo>
                  <a:pt x="811305" y="1089213"/>
                  <a:pt x="784412" y="1026459"/>
                  <a:pt x="820271" y="1062318"/>
                </a:cubicBezTo>
                <a:cubicBezTo>
                  <a:pt x="825282" y="1067329"/>
                  <a:pt x="823825" y="1076150"/>
                  <a:pt x="826994" y="1082489"/>
                </a:cubicBezTo>
                <a:cubicBezTo>
                  <a:pt x="830608" y="1089716"/>
                  <a:pt x="836827" y="1095432"/>
                  <a:pt x="840441" y="1102659"/>
                </a:cubicBezTo>
                <a:cubicBezTo>
                  <a:pt x="845265" y="1112308"/>
                  <a:pt x="851733" y="1141103"/>
                  <a:pt x="853888" y="1149724"/>
                </a:cubicBezTo>
                <a:cubicBezTo>
                  <a:pt x="859028" y="1206264"/>
                  <a:pt x="857040" y="1226413"/>
                  <a:pt x="874059" y="1277471"/>
                </a:cubicBezTo>
                <a:lnTo>
                  <a:pt x="887506" y="1317812"/>
                </a:lnTo>
                <a:cubicBezTo>
                  <a:pt x="891988" y="1311089"/>
                  <a:pt x="897339" y="1304869"/>
                  <a:pt x="900953" y="1297642"/>
                </a:cubicBezTo>
                <a:cubicBezTo>
                  <a:pt x="904123" y="1291303"/>
                  <a:pt x="903746" y="1283368"/>
                  <a:pt x="907677" y="1277471"/>
                </a:cubicBezTo>
                <a:cubicBezTo>
                  <a:pt x="912951" y="1269559"/>
                  <a:pt x="921124" y="1264024"/>
                  <a:pt x="927847" y="1257300"/>
                </a:cubicBezTo>
                <a:cubicBezTo>
                  <a:pt x="930088" y="1250577"/>
                  <a:pt x="931401" y="1243469"/>
                  <a:pt x="934571" y="1237130"/>
                </a:cubicBezTo>
                <a:cubicBezTo>
                  <a:pt x="938185" y="1229902"/>
                  <a:pt x="944736" y="1224343"/>
                  <a:pt x="948018" y="1216959"/>
                </a:cubicBezTo>
                <a:cubicBezTo>
                  <a:pt x="953775" y="1204006"/>
                  <a:pt x="956983" y="1190065"/>
                  <a:pt x="961465" y="1176618"/>
                </a:cubicBezTo>
                <a:lnTo>
                  <a:pt x="968188" y="1156448"/>
                </a:lnTo>
                <a:lnTo>
                  <a:pt x="981635" y="1196789"/>
                </a:lnTo>
                <a:cubicBezTo>
                  <a:pt x="983876" y="1203512"/>
                  <a:pt x="984428" y="1211062"/>
                  <a:pt x="988359" y="1216959"/>
                </a:cubicBezTo>
                <a:cubicBezTo>
                  <a:pt x="1009669" y="1248924"/>
                  <a:pt x="999250" y="1229463"/>
                  <a:pt x="1015253" y="1277471"/>
                </a:cubicBezTo>
                <a:lnTo>
                  <a:pt x="1035424" y="1337983"/>
                </a:lnTo>
                <a:cubicBezTo>
                  <a:pt x="1037665" y="1344706"/>
                  <a:pt x="1036250" y="1354222"/>
                  <a:pt x="1042147" y="1358153"/>
                </a:cubicBezTo>
                <a:cubicBezTo>
                  <a:pt x="1068215" y="1375531"/>
                  <a:pt x="1054652" y="1369044"/>
                  <a:pt x="1082488" y="1378324"/>
                </a:cubicBezTo>
                <a:cubicBezTo>
                  <a:pt x="1104900" y="1376083"/>
                  <a:pt x="1127200" y="1371600"/>
                  <a:pt x="1149724" y="1371600"/>
                </a:cubicBezTo>
                <a:cubicBezTo>
                  <a:pt x="1197483" y="1371600"/>
                  <a:pt x="1157539" y="1391044"/>
                  <a:pt x="1196788" y="1364877"/>
                </a:cubicBezTo>
                <a:cubicBezTo>
                  <a:pt x="1199029" y="1358153"/>
                  <a:pt x="1198500" y="1349718"/>
                  <a:pt x="1203512" y="1344706"/>
                </a:cubicBezTo>
                <a:cubicBezTo>
                  <a:pt x="1214940" y="1333278"/>
                  <a:pt x="1243853" y="1317812"/>
                  <a:pt x="1243853" y="1317812"/>
                </a:cubicBezTo>
                <a:cubicBezTo>
                  <a:pt x="1259541" y="1270747"/>
                  <a:pt x="1261782" y="1290918"/>
                  <a:pt x="1250577" y="1257300"/>
                </a:cubicBezTo>
                <a:cubicBezTo>
                  <a:pt x="1252818" y="1230406"/>
                  <a:pt x="1253953" y="1203397"/>
                  <a:pt x="1257300" y="1176618"/>
                </a:cubicBezTo>
                <a:cubicBezTo>
                  <a:pt x="1259967" y="1155279"/>
                  <a:pt x="1272598" y="1128876"/>
                  <a:pt x="1277471" y="1109383"/>
                </a:cubicBezTo>
                <a:cubicBezTo>
                  <a:pt x="1279712" y="1100418"/>
                  <a:pt x="1281539" y="1091340"/>
                  <a:pt x="1284194" y="1082489"/>
                </a:cubicBezTo>
                <a:cubicBezTo>
                  <a:pt x="1284205" y="1082451"/>
                  <a:pt x="1300997" y="1032081"/>
                  <a:pt x="1304365" y="1021977"/>
                </a:cubicBezTo>
                <a:lnTo>
                  <a:pt x="1311088" y="1001806"/>
                </a:lnTo>
                <a:lnTo>
                  <a:pt x="1317812" y="981636"/>
                </a:lnTo>
                <a:cubicBezTo>
                  <a:pt x="1320053" y="988359"/>
                  <a:pt x="1322998" y="994888"/>
                  <a:pt x="1324535" y="1001806"/>
                </a:cubicBezTo>
                <a:cubicBezTo>
                  <a:pt x="1334921" y="1048541"/>
                  <a:pt x="1326500" y="1030767"/>
                  <a:pt x="1337983" y="1069042"/>
                </a:cubicBezTo>
                <a:cubicBezTo>
                  <a:pt x="1342056" y="1082619"/>
                  <a:pt x="1346948" y="1095936"/>
                  <a:pt x="1351430" y="1109383"/>
                </a:cubicBezTo>
                <a:cubicBezTo>
                  <a:pt x="1353671" y="1116106"/>
                  <a:pt x="1356763" y="1122604"/>
                  <a:pt x="1358153" y="1129553"/>
                </a:cubicBezTo>
                <a:cubicBezTo>
                  <a:pt x="1362635" y="1151965"/>
                  <a:pt x="1364372" y="1175106"/>
                  <a:pt x="1371600" y="1196789"/>
                </a:cubicBezTo>
                <a:cubicBezTo>
                  <a:pt x="1387969" y="1245896"/>
                  <a:pt x="1381609" y="1223379"/>
                  <a:pt x="1391771" y="1264024"/>
                </a:cubicBezTo>
                <a:lnTo>
                  <a:pt x="1405218" y="1223683"/>
                </a:lnTo>
                <a:cubicBezTo>
                  <a:pt x="1407459" y="1216959"/>
                  <a:pt x="1410222" y="1210388"/>
                  <a:pt x="1411941" y="1203512"/>
                </a:cubicBezTo>
                <a:cubicBezTo>
                  <a:pt x="1414182" y="1194547"/>
                  <a:pt x="1416126" y="1185503"/>
                  <a:pt x="1418665" y="1176618"/>
                </a:cubicBezTo>
                <a:cubicBezTo>
                  <a:pt x="1421390" y="1167080"/>
                  <a:pt x="1425746" y="1146570"/>
                  <a:pt x="1438835" y="1143000"/>
                </a:cubicBezTo>
                <a:cubicBezTo>
                  <a:pt x="1458415" y="1137660"/>
                  <a:pt x="1479176" y="1138518"/>
                  <a:pt x="1499347" y="1136277"/>
                </a:cubicBezTo>
                <a:cubicBezTo>
                  <a:pt x="1506071" y="1134036"/>
                  <a:pt x="1514506" y="1134565"/>
                  <a:pt x="1519518" y="1129553"/>
                </a:cubicBezTo>
                <a:cubicBezTo>
                  <a:pt x="1530946" y="1118125"/>
                  <a:pt x="1546412" y="1089212"/>
                  <a:pt x="1546412" y="1089212"/>
                </a:cubicBezTo>
                <a:cubicBezTo>
                  <a:pt x="1548653" y="1082489"/>
                  <a:pt x="1551188" y="1075856"/>
                  <a:pt x="1553135" y="1069042"/>
                </a:cubicBezTo>
                <a:cubicBezTo>
                  <a:pt x="1555674" y="1060157"/>
                  <a:pt x="1552170" y="1037022"/>
                  <a:pt x="1559859" y="1042148"/>
                </a:cubicBezTo>
                <a:cubicBezTo>
                  <a:pt x="1571653" y="1050010"/>
                  <a:pt x="1568824" y="1069042"/>
                  <a:pt x="1573306" y="1082489"/>
                </a:cubicBezTo>
                <a:lnTo>
                  <a:pt x="1580030" y="1102659"/>
                </a:lnTo>
                <a:lnTo>
                  <a:pt x="1586753" y="1122830"/>
                </a:lnTo>
                <a:lnTo>
                  <a:pt x="1593477" y="1143000"/>
                </a:lnTo>
                <a:cubicBezTo>
                  <a:pt x="1602442" y="1140759"/>
                  <a:pt x="1611486" y="1138816"/>
                  <a:pt x="1620371" y="1136277"/>
                </a:cubicBezTo>
                <a:cubicBezTo>
                  <a:pt x="1627185" y="1134330"/>
                  <a:pt x="1633623" y="1131090"/>
                  <a:pt x="1640541" y="1129553"/>
                </a:cubicBezTo>
                <a:cubicBezTo>
                  <a:pt x="1653849" y="1126596"/>
                  <a:pt x="1667436" y="1125071"/>
                  <a:pt x="1680883" y="1122830"/>
                </a:cubicBezTo>
                <a:lnTo>
                  <a:pt x="1694330" y="1082489"/>
                </a:lnTo>
                <a:cubicBezTo>
                  <a:pt x="1696571" y="1075765"/>
                  <a:pt x="1697122" y="1068215"/>
                  <a:pt x="1701053" y="1062318"/>
                </a:cubicBezTo>
                <a:cubicBezTo>
                  <a:pt x="1705535" y="1055595"/>
                  <a:pt x="1711218" y="1049532"/>
                  <a:pt x="1714500" y="1042148"/>
                </a:cubicBezTo>
                <a:cubicBezTo>
                  <a:pt x="1738083" y="989086"/>
                  <a:pt x="1711831" y="1012549"/>
                  <a:pt x="1748118" y="988359"/>
                </a:cubicBezTo>
                <a:cubicBezTo>
                  <a:pt x="1752600" y="981636"/>
                  <a:pt x="1757951" y="975416"/>
                  <a:pt x="1761565" y="968189"/>
                </a:cubicBezTo>
                <a:cubicBezTo>
                  <a:pt x="1764734" y="961850"/>
                  <a:pt x="1761949" y="944849"/>
                  <a:pt x="1768288" y="948018"/>
                </a:cubicBezTo>
                <a:cubicBezTo>
                  <a:pt x="1776553" y="952150"/>
                  <a:pt x="1772473" y="966027"/>
                  <a:pt x="1775012" y="974912"/>
                </a:cubicBezTo>
                <a:cubicBezTo>
                  <a:pt x="1776959" y="981727"/>
                  <a:pt x="1778089" y="989006"/>
                  <a:pt x="1781735" y="995083"/>
                </a:cubicBezTo>
                <a:cubicBezTo>
                  <a:pt x="1793477" y="1014653"/>
                  <a:pt x="1806609" y="1010815"/>
                  <a:pt x="1828800" y="1015253"/>
                </a:cubicBezTo>
                <a:cubicBezTo>
                  <a:pt x="1851391" y="1083023"/>
                  <a:pt x="1816928" y="977919"/>
                  <a:pt x="1842247" y="1062318"/>
                </a:cubicBezTo>
                <a:cubicBezTo>
                  <a:pt x="1846320" y="1075895"/>
                  <a:pt x="1851212" y="1089212"/>
                  <a:pt x="1855694" y="1102659"/>
                </a:cubicBezTo>
                <a:lnTo>
                  <a:pt x="1862418" y="1122830"/>
                </a:lnTo>
                <a:cubicBezTo>
                  <a:pt x="1877482" y="1077633"/>
                  <a:pt x="1869284" y="1107526"/>
                  <a:pt x="1875865" y="1021977"/>
                </a:cubicBezTo>
                <a:cubicBezTo>
                  <a:pt x="1878278" y="990613"/>
                  <a:pt x="1878913" y="959089"/>
                  <a:pt x="1882588" y="927848"/>
                </a:cubicBezTo>
                <a:cubicBezTo>
                  <a:pt x="1883416" y="920809"/>
                  <a:pt x="1885381" y="913574"/>
                  <a:pt x="1889312" y="907677"/>
                </a:cubicBezTo>
                <a:cubicBezTo>
                  <a:pt x="1894587" y="899765"/>
                  <a:pt x="1901571" y="892780"/>
                  <a:pt x="1909483" y="887506"/>
                </a:cubicBezTo>
                <a:cubicBezTo>
                  <a:pt x="1915380" y="883575"/>
                  <a:pt x="1922930" y="883024"/>
                  <a:pt x="1929653" y="880783"/>
                </a:cubicBezTo>
                <a:cubicBezTo>
                  <a:pt x="1938618" y="883024"/>
                  <a:pt x="1949593" y="881421"/>
                  <a:pt x="1956547" y="887506"/>
                </a:cubicBezTo>
                <a:cubicBezTo>
                  <a:pt x="1981081" y="908973"/>
                  <a:pt x="1987296" y="939413"/>
                  <a:pt x="1996888" y="968189"/>
                </a:cubicBezTo>
                <a:lnTo>
                  <a:pt x="2003612" y="988359"/>
                </a:lnTo>
                <a:lnTo>
                  <a:pt x="2010335" y="1008530"/>
                </a:lnTo>
                <a:cubicBezTo>
                  <a:pt x="2021757" y="1099896"/>
                  <a:pt x="2013194" y="1062482"/>
                  <a:pt x="2023783" y="988359"/>
                </a:cubicBezTo>
                <a:cubicBezTo>
                  <a:pt x="2027202" y="964429"/>
                  <a:pt x="2031291" y="967666"/>
                  <a:pt x="2050677" y="954742"/>
                </a:cubicBezTo>
                <a:cubicBezTo>
                  <a:pt x="2057967" y="932869"/>
                  <a:pt x="2053769" y="931702"/>
                  <a:pt x="2077571" y="921124"/>
                </a:cubicBezTo>
                <a:cubicBezTo>
                  <a:pt x="2090524" y="915367"/>
                  <a:pt x="2117912" y="907677"/>
                  <a:pt x="2117912" y="907677"/>
                </a:cubicBezTo>
                <a:cubicBezTo>
                  <a:pt x="2122394" y="900953"/>
                  <a:pt x="2129233" y="895302"/>
                  <a:pt x="2131359" y="887506"/>
                </a:cubicBezTo>
                <a:cubicBezTo>
                  <a:pt x="2136113" y="870074"/>
                  <a:pt x="2134851" y="851495"/>
                  <a:pt x="2138083" y="833718"/>
                </a:cubicBezTo>
                <a:cubicBezTo>
                  <a:pt x="2139351" y="826745"/>
                  <a:pt x="2142859" y="820362"/>
                  <a:pt x="2144806" y="813548"/>
                </a:cubicBezTo>
                <a:cubicBezTo>
                  <a:pt x="2147345" y="804663"/>
                  <a:pt x="2148991" y="795538"/>
                  <a:pt x="2151530" y="786653"/>
                </a:cubicBezTo>
                <a:cubicBezTo>
                  <a:pt x="2155139" y="774022"/>
                  <a:pt x="2160786" y="755043"/>
                  <a:pt x="2171700" y="746312"/>
                </a:cubicBezTo>
                <a:cubicBezTo>
                  <a:pt x="2177234" y="741885"/>
                  <a:pt x="2185147" y="741830"/>
                  <a:pt x="2191871" y="739589"/>
                </a:cubicBezTo>
                <a:cubicBezTo>
                  <a:pt x="2196089" y="733262"/>
                  <a:pt x="2212305" y="703334"/>
                  <a:pt x="2225488" y="705971"/>
                </a:cubicBezTo>
                <a:cubicBezTo>
                  <a:pt x="2233412" y="707556"/>
                  <a:pt x="2234453" y="719418"/>
                  <a:pt x="2238935" y="726142"/>
                </a:cubicBezTo>
                <a:cubicBezTo>
                  <a:pt x="2250141" y="723901"/>
                  <a:pt x="2262631" y="725088"/>
                  <a:pt x="2272553" y="719418"/>
                </a:cubicBezTo>
                <a:cubicBezTo>
                  <a:pt x="2279569" y="715409"/>
                  <a:pt x="2279690" y="704296"/>
                  <a:pt x="2286000" y="699248"/>
                </a:cubicBezTo>
                <a:cubicBezTo>
                  <a:pt x="2291534" y="694821"/>
                  <a:pt x="2299447" y="694765"/>
                  <a:pt x="2306171" y="692524"/>
                </a:cubicBezTo>
                <a:cubicBezTo>
                  <a:pt x="2310653" y="685800"/>
                  <a:pt x="2316004" y="679581"/>
                  <a:pt x="2319618" y="672353"/>
                </a:cubicBezTo>
                <a:cubicBezTo>
                  <a:pt x="2322787" y="666014"/>
                  <a:pt x="2320002" y="655352"/>
                  <a:pt x="2326341" y="652183"/>
                </a:cubicBezTo>
                <a:cubicBezTo>
                  <a:pt x="2332680" y="649013"/>
                  <a:pt x="2339788" y="656665"/>
                  <a:pt x="2346512" y="658906"/>
                </a:cubicBezTo>
                <a:cubicBezTo>
                  <a:pt x="2348753" y="665630"/>
                  <a:pt x="2349589" y="673000"/>
                  <a:pt x="2353235" y="679077"/>
                </a:cubicBezTo>
                <a:cubicBezTo>
                  <a:pt x="2356497" y="684513"/>
                  <a:pt x="2362723" y="687574"/>
                  <a:pt x="2366683" y="692524"/>
                </a:cubicBezTo>
                <a:cubicBezTo>
                  <a:pt x="2371731" y="698834"/>
                  <a:pt x="2375648" y="705971"/>
                  <a:pt x="2380130" y="712695"/>
                </a:cubicBezTo>
                <a:cubicBezTo>
                  <a:pt x="2389095" y="710454"/>
                  <a:pt x="2401010" y="712987"/>
                  <a:pt x="2407024" y="705971"/>
                </a:cubicBezTo>
                <a:cubicBezTo>
                  <a:pt x="2416249" y="695209"/>
                  <a:pt x="2408677" y="673493"/>
                  <a:pt x="2420471" y="665630"/>
                </a:cubicBezTo>
                <a:lnTo>
                  <a:pt x="2440641" y="652183"/>
                </a:lnTo>
                <a:lnTo>
                  <a:pt x="2454088" y="611842"/>
                </a:lnTo>
                <a:lnTo>
                  <a:pt x="2460812" y="591671"/>
                </a:lnTo>
                <a:cubicBezTo>
                  <a:pt x="2463053" y="607359"/>
                  <a:pt x="2464700" y="623144"/>
                  <a:pt x="2467535" y="638736"/>
                </a:cubicBezTo>
                <a:cubicBezTo>
                  <a:pt x="2469188" y="647828"/>
                  <a:pt x="2472447" y="656569"/>
                  <a:pt x="2474259" y="665630"/>
                </a:cubicBezTo>
                <a:cubicBezTo>
                  <a:pt x="2476933" y="678998"/>
                  <a:pt x="2478742" y="692524"/>
                  <a:pt x="2480983" y="705971"/>
                </a:cubicBezTo>
                <a:cubicBezTo>
                  <a:pt x="2484641" y="764509"/>
                  <a:pt x="2483284" y="801877"/>
                  <a:pt x="2494430" y="853889"/>
                </a:cubicBezTo>
                <a:cubicBezTo>
                  <a:pt x="2498302" y="871960"/>
                  <a:pt x="2489443" y="906360"/>
                  <a:pt x="2507877" y="907677"/>
                </a:cubicBezTo>
                <a:lnTo>
                  <a:pt x="2602006" y="914400"/>
                </a:lnTo>
                <a:cubicBezTo>
                  <a:pt x="2606488" y="918883"/>
                  <a:pt x="2612618" y="922178"/>
                  <a:pt x="2615453" y="927848"/>
                </a:cubicBezTo>
                <a:cubicBezTo>
                  <a:pt x="2621792" y="940526"/>
                  <a:pt x="2624418" y="954742"/>
                  <a:pt x="2628900" y="968189"/>
                </a:cubicBezTo>
                <a:lnTo>
                  <a:pt x="2635624" y="988359"/>
                </a:lnTo>
                <a:cubicBezTo>
                  <a:pt x="2637865" y="995083"/>
                  <a:pt x="2638416" y="1002633"/>
                  <a:pt x="2642347" y="1008530"/>
                </a:cubicBezTo>
                <a:lnTo>
                  <a:pt x="2655794" y="1028700"/>
                </a:lnTo>
                <a:cubicBezTo>
                  <a:pt x="2660276" y="1015253"/>
                  <a:pt x="2662902" y="1001037"/>
                  <a:pt x="2669241" y="988359"/>
                </a:cubicBezTo>
                <a:cubicBezTo>
                  <a:pt x="2673723" y="979394"/>
                  <a:pt x="2678966" y="970771"/>
                  <a:pt x="2682688" y="961465"/>
                </a:cubicBezTo>
                <a:cubicBezTo>
                  <a:pt x="2687952" y="948304"/>
                  <a:pt x="2691653" y="934571"/>
                  <a:pt x="2696135" y="921124"/>
                </a:cubicBezTo>
                <a:lnTo>
                  <a:pt x="2716306" y="860612"/>
                </a:lnTo>
                <a:cubicBezTo>
                  <a:pt x="2718547" y="853889"/>
                  <a:pt x="2719099" y="846339"/>
                  <a:pt x="2723030" y="840442"/>
                </a:cubicBezTo>
                <a:lnTo>
                  <a:pt x="2736477" y="820271"/>
                </a:lnTo>
                <a:cubicBezTo>
                  <a:pt x="2748310" y="784768"/>
                  <a:pt x="2739269" y="805996"/>
                  <a:pt x="2770094" y="759759"/>
                </a:cubicBezTo>
                <a:lnTo>
                  <a:pt x="2783541" y="739589"/>
                </a:lnTo>
                <a:lnTo>
                  <a:pt x="2796988" y="719418"/>
                </a:lnTo>
                <a:cubicBezTo>
                  <a:pt x="2799229" y="744071"/>
                  <a:pt x="2800211" y="768871"/>
                  <a:pt x="2803712" y="793377"/>
                </a:cubicBezTo>
                <a:cubicBezTo>
                  <a:pt x="2804714" y="800393"/>
                  <a:pt x="2808488" y="806733"/>
                  <a:pt x="2810435" y="813548"/>
                </a:cubicBezTo>
                <a:cubicBezTo>
                  <a:pt x="2812974" y="822433"/>
                  <a:pt x="2815640" y="831327"/>
                  <a:pt x="2817159" y="840442"/>
                </a:cubicBezTo>
                <a:cubicBezTo>
                  <a:pt x="2822370" y="871706"/>
                  <a:pt x="2820583" y="904503"/>
                  <a:pt x="2830606" y="934571"/>
                </a:cubicBezTo>
                <a:cubicBezTo>
                  <a:pt x="2832847" y="941295"/>
                  <a:pt x="2833888" y="948547"/>
                  <a:pt x="2837330" y="954742"/>
                </a:cubicBezTo>
                <a:cubicBezTo>
                  <a:pt x="2845179" y="968869"/>
                  <a:pt x="2864224" y="995083"/>
                  <a:pt x="2864224" y="995083"/>
                </a:cubicBezTo>
                <a:cubicBezTo>
                  <a:pt x="2865882" y="1000057"/>
                  <a:pt x="2875705" y="1035424"/>
                  <a:pt x="2884394" y="1035424"/>
                </a:cubicBezTo>
                <a:cubicBezTo>
                  <a:pt x="2892475" y="1035424"/>
                  <a:pt x="2893359" y="1021977"/>
                  <a:pt x="2897841" y="1015253"/>
                </a:cubicBezTo>
                <a:cubicBezTo>
                  <a:pt x="2900082" y="995083"/>
                  <a:pt x="2901695" y="974833"/>
                  <a:pt x="2904565" y="954742"/>
                </a:cubicBezTo>
                <a:cubicBezTo>
                  <a:pt x="2908421" y="927751"/>
                  <a:pt x="2909390" y="899925"/>
                  <a:pt x="2918012" y="874059"/>
                </a:cubicBezTo>
                <a:cubicBezTo>
                  <a:pt x="2920253" y="867336"/>
                  <a:pt x="2921089" y="859966"/>
                  <a:pt x="2924735" y="853889"/>
                </a:cubicBezTo>
                <a:cubicBezTo>
                  <a:pt x="2927997" y="848453"/>
                  <a:pt x="2933700" y="844924"/>
                  <a:pt x="2938183" y="840442"/>
                </a:cubicBezTo>
                <a:cubicBezTo>
                  <a:pt x="2960790" y="772615"/>
                  <a:pt x="2926287" y="877851"/>
                  <a:pt x="2951630" y="793377"/>
                </a:cubicBezTo>
                <a:cubicBezTo>
                  <a:pt x="2955703" y="779800"/>
                  <a:pt x="2960595" y="766483"/>
                  <a:pt x="2965077" y="753036"/>
                </a:cubicBezTo>
                <a:lnTo>
                  <a:pt x="2971800" y="732865"/>
                </a:lnTo>
                <a:cubicBezTo>
                  <a:pt x="2978524" y="737347"/>
                  <a:pt x="2987688" y="739460"/>
                  <a:pt x="2991971" y="746312"/>
                </a:cubicBezTo>
                <a:cubicBezTo>
                  <a:pt x="3031978" y="810322"/>
                  <a:pt x="2979940" y="769667"/>
                  <a:pt x="3025588" y="800100"/>
                </a:cubicBezTo>
                <a:cubicBezTo>
                  <a:pt x="3059206" y="788895"/>
                  <a:pt x="3043518" y="800101"/>
                  <a:pt x="3059206" y="753036"/>
                </a:cubicBezTo>
                <a:lnTo>
                  <a:pt x="3059206" y="753036"/>
                </a:lnTo>
                <a:lnTo>
                  <a:pt x="3079377" y="739589"/>
                </a:lnTo>
                <a:cubicBezTo>
                  <a:pt x="3083859" y="732865"/>
                  <a:pt x="3086514" y="724466"/>
                  <a:pt x="3092824" y="719418"/>
                </a:cubicBezTo>
                <a:cubicBezTo>
                  <a:pt x="3098358" y="714991"/>
                  <a:pt x="3106655" y="715864"/>
                  <a:pt x="3112994" y="712695"/>
                </a:cubicBezTo>
                <a:cubicBezTo>
                  <a:pt x="3120222" y="709081"/>
                  <a:pt x="3126855" y="704296"/>
                  <a:pt x="3133165" y="699248"/>
                </a:cubicBezTo>
                <a:cubicBezTo>
                  <a:pt x="3181068" y="660925"/>
                  <a:pt x="3104699" y="713741"/>
                  <a:pt x="3166783" y="672353"/>
                </a:cubicBezTo>
                <a:cubicBezTo>
                  <a:pt x="3169024" y="759759"/>
                  <a:pt x="3169347" y="847235"/>
                  <a:pt x="3173506" y="934571"/>
                </a:cubicBezTo>
                <a:cubicBezTo>
                  <a:pt x="3173843" y="941650"/>
                  <a:pt x="3177060" y="948403"/>
                  <a:pt x="3180230" y="954742"/>
                </a:cubicBezTo>
                <a:cubicBezTo>
                  <a:pt x="3183844" y="961969"/>
                  <a:pt x="3189195" y="968189"/>
                  <a:pt x="3193677" y="974912"/>
                </a:cubicBezTo>
                <a:cubicBezTo>
                  <a:pt x="3202642" y="961465"/>
                  <a:pt x="3215461" y="949903"/>
                  <a:pt x="3220571" y="934571"/>
                </a:cubicBezTo>
                <a:cubicBezTo>
                  <a:pt x="3222812" y="927847"/>
                  <a:pt x="3222867" y="919934"/>
                  <a:pt x="3227294" y="914400"/>
                </a:cubicBezTo>
                <a:cubicBezTo>
                  <a:pt x="3232342" y="908090"/>
                  <a:pt x="3240741" y="905435"/>
                  <a:pt x="3247465" y="900953"/>
                </a:cubicBezTo>
                <a:cubicBezTo>
                  <a:pt x="3251947" y="894230"/>
                  <a:pt x="3257298" y="888010"/>
                  <a:pt x="3260912" y="880783"/>
                </a:cubicBezTo>
                <a:cubicBezTo>
                  <a:pt x="3264081" y="874444"/>
                  <a:pt x="3263989" y="866689"/>
                  <a:pt x="3267635" y="860612"/>
                </a:cubicBezTo>
                <a:cubicBezTo>
                  <a:pt x="3270897" y="855176"/>
                  <a:pt x="3276600" y="851647"/>
                  <a:pt x="3281083" y="847165"/>
                </a:cubicBezTo>
                <a:cubicBezTo>
                  <a:pt x="3283324" y="840442"/>
                  <a:pt x="3282272" y="831422"/>
                  <a:pt x="3287806" y="826995"/>
                </a:cubicBezTo>
                <a:cubicBezTo>
                  <a:pt x="3295022" y="821222"/>
                  <a:pt x="3305815" y="822810"/>
                  <a:pt x="3314700" y="820271"/>
                </a:cubicBezTo>
                <a:cubicBezTo>
                  <a:pt x="3321515" y="818324"/>
                  <a:pt x="3328147" y="815789"/>
                  <a:pt x="3334871" y="813548"/>
                </a:cubicBezTo>
                <a:cubicBezTo>
                  <a:pt x="3337112" y="806824"/>
                  <a:pt x="3337167" y="798911"/>
                  <a:pt x="3341594" y="793377"/>
                </a:cubicBezTo>
                <a:cubicBezTo>
                  <a:pt x="3346642" y="787067"/>
                  <a:pt x="3356051" y="785644"/>
                  <a:pt x="3361765" y="779930"/>
                </a:cubicBezTo>
                <a:cubicBezTo>
                  <a:pt x="3367479" y="774216"/>
                  <a:pt x="3370730" y="766483"/>
                  <a:pt x="3375212" y="759759"/>
                </a:cubicBezTo>
                <a:cubicBezTo>
                  <a:pt x="3391214" y="711752"/>
                  <a:pt x="3376865" y="711556"/>
                  <a:pt x="3408830" y="732865"/>
                </a:cubicBezTo>
                <a:lnTo>
                  <a:pt x="3429000" y="793377"/>
                </a:lnTo>
                <a:cubicBezTo>
                  <a:pt x="3431241" y="800101"/>
                  <a:pt x="3431793" y="807651"/>
                  <a:pt x="3435724" y="813548"/>
                </a:cubicBezTo>
                <a:lnTo>
                  <a:pt x="3449171" y="833718"/>
                </a:lnTo>
                <a:cubicBezTo>
                  <a:pt x="3451412" y="840442"/>
                  <a:pt x="3448807" y="853889"/>
                  <a:pt x="3455894" y="853889"/>
                </a:cubicBezTo>
                <a:cubicBezTo>
                  <a:pt x="3463975" y="853889"/>
                  <a:pt x="3467215" y="841514"/>
                  <a:pt x="3469341" y="833718"/>
                </a:cubicBezTo>
                <a:cubicBezTo>
                  <a:pt x="3474095" y="816286"/>
                  <a:pt x="3472279" y="797598"/>
                  <a:pt x="3476065" y="779930"/>
                </a:cubicBezTo>
                <a:cubicBezTo>
                  <a:pt x="3489074" y="719224"/>
                  <a:pt x="3483356" y="758623"/>
                  <a:pt x="3502959" y="719418"/>
                </a:cubicBezTo>
                <a:cubicBezTo>
                  <a:pt x="3506129" y="713079"/>
                  <a:pt x="3506037" y="705325"/>
                  <a:pt x="3509683" y="699248"/>
                </a:cubicBezTo>
                <a:cubicBezTo>
                  <a:pt x="3512945" y="693812"/>
                  <a:pt x="3519170" y="690750"/>
                  <a:pt x="3523130" y="685800"/>
                </a:cubicBezTo>
                <a:cubicBezTo>
                  <a:pt x="3528178" y="679490"/>
                  <a:pt x="3532095" y="672353"/>
                  <a:pt x="3536577" y="665630"/>
                </a:cubicBezTo>
                <a:cubicBezTo>
                  <a:pt x="3560825" y="592887"/>
                  <a:pt x="3545721" y="620806"/>
                  <a:pt x="3556747" y="712695"/>
                </a:cubicBezTo>
                <a:cubicBezTo>
                  <a:pt x="3559995" y="739766"/>
                  <a:pt x="3566812" y="766323"/>
                  <a:pt x="3570194" y="793377"/>
                </a:cubicBezTo>
                <a:cubicBezTo>
                  <a:pt x="3578676" y="861230"/>
                  <a:pt x="3571204" y="830023"/>
                  <a:pt x="3590365" y="887506"/>
                </a:cubicBezTo>
                <a:cubicBezTo>
                  <a:pt x="3592606" y="880783"/>
                  <a:pt x="3593157" y="873233"/>
                  <a:pt x="3597088" y="867336"/>
                </a:cubicBezTo>
                <a:cubicBezTo>
                  <a:pt x="3602362" y="859424"/>
                  <a:pt x="3608430" y="843634"/>
                  <a:pt x="3617259" y="847165"/>
                </a:cubicBezTo>
                <a:cubicBezTo>
                  <a:pt x="3624291" y="849978"/>
                  <a:pt x="3635318" y="899229"/>
                  <a:pt x="3637430" y="907677"/>
                </a:cubicBezTo>
                <a:cubicBezTo>
                  <a:pt x="3693173" y="870514"/>
                  <a:pt x="3647372" y="908818"/>
                  <a:pt x="3664324" y="773206"/>
                </a:cubicBezTo>
                <a:cubicBezTo>
                  <a:pt x="3674405" y="692561"/>
                  <a:pt x="3676092" y="763102"/>
                  <a:pt x="3684494" y="712695"/>
                </a:cubicBezTo>
                <a:cubicBezTo>
                  <a:pt x="3686735" y="699248"/>
                  <a:pt x="3686907" y="685286"/>
                  <a:pt x="3691218" y="672353"/>
                </a:cubicBezTo>
                <a:cubicBezTo>
                  <a:pt x="3693773" y="664687"/>
                  <a:pt x="3700183" y="658906"/>
                  <a:pt x="3704665" y="652183"/>
                </a:cubicBezTo>
                <a:cubicBezTo>
                  <a:pt x="3721034" y="701290"/>
                  <a:pt x="3714674" y="678773"/>
                  <a:pt x="3724835" y="719418"/>
                </a:cubicBezTo>
                <a:cubicBezTo>
                  <a:pt x="3731559" y="717177"/>
                  <a:pt x="3740887" y="718462"/>
                  <a:pt x="3745006" y="712695"/>
                </a:cubicBezTo>
                <a:cubicBezTo>
                  <a:pt x="3759738" y="692070"/>
                  <a:pt x="3757550" y="661617"/>
                  <a:pt x="3765177" y="638736"/>
                </a:cubicBezTo>
                <a:cubicBezTo>
                  <a:pt x="3768347" y="629228"/>
                  <a:pt x="3774676" y="621054"/>
                  <a:pt x="3778624" y="611842"/>
                </a:cubicBezTo>
                <a:cubicBezTo>
                  <a:pt x="3781416" y="605328"/>
                  <a:pt x="3782178" y="598010"/>
                  <a:pt x="3785347" y="591671"/>
                </a:cubicBezTo>
                <a:cubicBezTo>
                  <a:pt x="3792903" y="576558"/>
                  <a:pt x="3806218" y="561953"/>
                  <a:pt x="3818965" y="551330"/>
                </a:cubicBezTo>
                <a:cubicBezTo>
                  <a:pt x="3869859" y="508919"/>
                  <a:pt x="3813456" y="563560"/>
                  <a:pt x="3852583" y="524436"/>
                </a:cubicBezTo>
                <a:cubicBezTo>
                  <a:pt x="3859306" y="531159"/>
                  <a:pt x="3867479" y="536695"/>
                  <a:pt x="3872753" y="544606"/>
                </a:cubicBezTo>
                <a:cubicBezTo>
                  <a:pt x="3876684" y="550503"/>
                  <a:pt x="3878399" y="557772"/>
                  <a:pt x="3879477" y="564777"/>
                </a:cubicBezTo>
                <a:cubicBezTo>
                  <a:pt x="3882902" y="587039"/>
                  <a:pt x="3883959" y="609600"/>
                  <a:pt x="3886200" y="632012"/>
                </a:cubicBezTo>
                <a:cubicBezTo>
                  <a:pt x="3904844" y="576085"/>
                  <a:pt x="3876474" y="665197"/>
                  <a:pt x="3899647" y="564777"/>
                </a:cubicBezTo>
                <a:cubicBezTo>
                  <a:pt x="3899649" y="564766"/>
                  <a:pt x="3916455" y="514355"/>
                  <a:pt x="3919818" y="504265"/>
                </a:cubicBezTo>
                <a:cubicBezTo>
                  <a:pt x="3935932" y="455922"/>
                  <a:pt x="3916387" y="516275"/>
                  <a:pt x="3933265" y="457200"/>
                </a:cubicBezTo>
                <a:cubicBezTo>
                  <a:pt x="3935212" y="450386"/>
                  <a:pt x="3937747" y="443753"/>
                  <a:pt x="3939988" y="437030"/>
                </a:cubicBezTo>
                <a:cubicBezTo>
                  <a:pt x="3942229" y="445995"/>
                  <a:pt x="3944173" y="455039"/>
                  <a:pt x="3946712" y="463924"/>
                </a:cubicBezTo>
                <a:cubicBezTo>
                  <a:pt x="3966003" y="531444"/>
                  <a:pt x="3939139" y="426915"/>
                  <a:pt x="3960159" y="510989"/>
                </a:cubicBezTo>
                <a:cubicBezTo>
                  <a:pt x="3968061" y="605802"/>
                  <a:pt x="3958349" y="566066"/>
                  <a:pt x="3980330" y="632012"/>
                </a:cubicBezTo>
                <a:lnTo>
                  <a:pt x="3987053" y="652183"/>
                </a:lnTo>
                <a:lnTo>
                  <a:pt x="3993777" y="672353"/>
                </a:lnTo>
                <a:cubicBezTo>
                  <a:pt x="4000500" y="667871"/>
                  <a:pt x="4008233" y="664620"/>
                  <a:pt x="4013947" y="658906"/>
                </a:cubicBezTo>
                <a:cubicBezTo>
                  <a:pt x="4028665" y="644188"/>
                  <a:pt x="4036402" y="616150"/>
                  <a:pt x="4040841" y="598395"/>
                </a:cubicBezTo>
                <a:cubicBezTo>
                  <a:pt x="4043082" y="589430"/>
                  <a:pt x="4043925" y="579994"/>
                  <a:pt x="4047565" y="571500"/>
                </a:cubicBezTo>
                <a:cubicBezTo>
                  <a:pt x="4050748" y="564073"/>
                  <a:pt x="4056530" y="558053"/>
                  <a:pt x="4061012" y="551330"/>
                </a:cubicBezTo>
                <a:lnTo>
                  <a:pt x="4081183" y="490818"/>
                </a:lnTo>
                <a:cubicBezTo>
                  <a:pt x="4083424" y="484095"/>
                  <a:pt x="4086187" y="477523"/>
                  <a:pt x="4087906" y="470648"/>
                </a:cubicBezTo>
                <a:cubicBezTo>
                  <a:pt x="4087963" y="470418"/>
                  <a:pt x="4098139" y="426797"/>
                  <a:pt x="4101353" y="423583"/>
                </a:cubicBezTo>
                <a:cubicBezTo>
                  <a:pt x="4106365" y="418571"/>
                  <a:pt x="4114800" y="419100"/>
                  <a:pt x="4121524" y="416859"/>
                </a:cubicBezTo>
                <a:cubicBezTo>
                  <a:pt x="4126006" y="423583"/>
                  <a:pt x="4131788" y="429603"/>
                  <a:pt x="4134971" y="437030"/>
                </a:cubicBezTo>
                <a:cubicBezTo>
                  <a:pt x="4138611" y="445523"/>
                  <a:pt x="4139155" y="455039"/>
                  <a:pt x="4141694" y="463924"/>
                </a:cubicBezTo>
                <a:cubicBezTo>
                  <a:pt x="4143641" y="470739"/>
                  <a:pt x="4146177" y="477371"/>
                  <a:pt x="4148418" y="484095"/>
                </a:cubicBezTo>
                <a:cubicBezTo>
                  <a:pt x="4150659" y="459442"/>
                  <a:pt x="4151640" y="434642"/>
                  <a:pt x="4155141" y="410136"/>
                </a:cubicBezTo>
                <a:cubicBezTo>
                  <a:pt x="4156143" y="403120"/>
                  <a:pt x="4156853" y="394977"/>
                  <a:pt x="4161865" y="389965"/>
                </a:cubicBezTo>
                <a:cubicBezTo>
                  <a:pt x="4166876" y="384954"/>
                  <a:pt x="4175312" y="385483"/>
                  <a:pt x="4182035" y="383242"/>
                </a:cubicBezTo>
                <a:cubicBezTo>
                  <a:pt x="4186518" y="378760"/>
                  <a:pt x="4191523" y="374745"/>
                  <a:pt x="4195483" y="369795"/>
                </a:cubicBezTo>
                <a:cubicBezTo>
                  <a:pt x="4200531" y="363485"/>
                  <a:pt x="4201427" y="352625"/>
                  <a:pt x="4208930" y="349624"/>
                </a:cubicBezTo>
                <a:cubicBezTo>
                  <a:pt x="4215510" y="346992"/>
                  <a:pt x="4222377" y="354107"/>
                  <a:pt x="4229100" y="356348"/>
                </a:cubicBezTo>
                <a:cubicBezTo>
                  <a:pt x="4245220" y="404703"/>
                  <a:pt x="4225665" y="344324"/>
                  <a:pt x="4242547" y="403412"/>
                </a:cubicBezTo>
                <a:cubicBezTo>
                  <a:pt x="4252093" y="436824"/>
                  <a:pt x="4249158" y="412764"/>
                  <a:pt x="4255994" y="457200"/>
                </a:cubicBezTo>
                <a:cubicBezTo>
                  <a:pt x="4272276" y="563032"/>
                  <a:pt x="4254026" y="467528"/>
                  <a:pt x="4269441" y="544606"/>
                </a:cubicBezTo>
                <a:cubicBezTo>
                  <a:pt x="4273923" y="537883"/>
                  <a:pt x="4276578" y="529484"/>
                  <a:pt x="4282888" y="524436"/>
                </a:cubicBezTo>
                <a:cubicBezTo>
                  <a:pt x="4288422" y="520009"/>
                  <a:pt x="4298940" y="523479"/>
                  <a:pt x="4303059" y="517712"/>
                </a:cubicBezTo>
                <a:cubicBezTo>
                  <a:pt x="4311298" y="506178"/>
                  <a:pt x="4308643" y="489165"/>
                  <a:pt x="4316506" y="477371"/>
                </a:cubicBezTo>
                <a:lnTo>
                  <a:pt x="4343400" y="437030"/>
                </a:lnTo>
                <a:cubicBezTo>
                  <a:pt x="4345553" y="428420"/>
                  <a:pt x="4352027" y="399606"/>
                  <a:pt x="4356847" y="389965"/>
                </a:cubicBezTo>
                <a:cubicBezTo>
                  <a:pt x="4360461" y="382738"/>
                  <a:pt x="4365812" y="376518"/>
                  <a:pt x="4370294" y="369795"/>
                </a:cubicBezTo>
                <a:cubicBezTo>
                  <a:pt x="4385701" y="308166"/>
                  <a:pt x="4368363" y="326257"/>
                  <a:pt x="4403912" y="302559"/>
                </a:cubicBezTo>
                <a:cubicBezTo>
                  <a:pt x="4408394" y="309283"/>
                  <a:pt x="4414597" y="315136"/>
                  <a:pt x="4417359" y="322730"/>
                </a:cubicBezTo>
                <a:cubicBezTo>
                  <a:pt x="4423675" y="340098"/>
                  <a:pt x="4424961" y="358985"/>
                  <a:pt x="4430806" y="376518"/>
                </a:cubicBezTo>
                <a:lnTo>
                  <a:pt x="4437530" y="396689"/>
                </a:lnTo>
                <a:cubicBezTo>
                  <a:pt x="4439771" y="363071"/>
                  <a:pt x="4438714" y="329070"/>
                  <a:pt x="4444253" y="295836"/>
                </a:cubicBezTo>
                <a:cubicBezTo>
                  <a:pt x="4445581" y="287865"/>
                  <a:pt x="4454086" y="282893"/>
                  <a:pt x="4457700" y="275665"/>
                </a:cubicBezTo>
                <a:cubicBezTo>
                  <a:pt x="4485537" y="219992"/>
                  <a:pt x="4439333" y="293132"/>
                  <a:pt x="4477871" y="235324"/>
                </a:cubicBezTo>
                <a:cubicBezTo>
                  <a:pt x="4502385" y="161774"/>
                  <a:pt x="4463291" y="273170"/>
                  <a:pt x="4498041" y="194983"/>
                </a:cubicBezTo>
                <a:cubicBezTo>
                  <a:pt x="4503798" y="182030"/>
                  <a:pt x="4503626" y="166436"/>
                  <a:pt x="4511488" y="154642"/>
                </a:cubicBezTo>
                <a:cubicBezTo>
                  <a:pt x="4515970" y="147918"/>
                  <a:pt x="4521653" y="141855"/>
                  <a:pt x="4524935" y="134471"/>
                </a:cubicBezTo>
                <a:cubicBezTo>
                  <a:pt x="4556941" y="62460"/>
                  <a:pt x="4521398" y="119609"/>
                  <a:pt x="4551830" y="73959"/>
                </a:cubicBezTo>
                <a:cubicBezTo>
                  <a:pt x="4554071" y="96371"/>
                  <a:pt x="4555368" y="118898"/>
                  <a:pt x="4558553" y="141195"/>
                </a:cubicBezTo>
                <a:cubicBezTo>
                  <a:pt x="4561230" y="159936"/>
                  <a:pt x="4566777" y="170848"/>
                  <a:pt x="4572000" y="188259"/>
                </a:cubicBezTo>
                <a:cubicBezTo>
                  <a:pt x="4585255" y="232444"/>
                  <a:pt x="4581982" y="230890"/>
                  <a:pt x="4598894" y="268942"/>
                </a:cubicBezTo>
                <a:cubicBezTo>
                  <a:pt x="4602965" y="278101"/>
                  <a:pt x="4608822" y="286451"/>
                  <a:pt x="4612341" y="295836"/>
                </a:cubicBezTo>
                <a:cubicBezTo>
                  <a:pt x="4615586" y="304488"/>
                  <a:pt x="4616526" y="313845"/>
                  <a:pt x="4619065" y="322730"/>
                </a:cubicBezTo>
                <a:cubicBezTo>
                  <a:pt x="4621012" y="329544"/>
                  <a:pt x="4623547" y="336177"/>
                  <a:pt x="4625788" y="342900"/>
                </a:cubicBezTo>
                <a:cubicBezTo>
                  <a:pt x="4628029" y="275665"/>
                  <a:pt x="4624417" y="207978"/>
                  <a:pt x="4632512" y="141195"/>
                </a:cubicBezTo>
                <a:cubicBezTo>
                  <a:pt x="4633656" y="131755"/>
                  <a:pt x="4646596" y="128329"/>
                  <a:pt x="4652683" y="121024"/>
                </a:cubicBezTo>
                <a:cubicBezTo>
                  <a:pt x="4657856" y="114816"/>
                  <a:pt x="4660416" y="106567"/>
                  <a:pt x="4666130" y="100853"/>
                </a:cubicBezTo>
                <a:cubicBezTo>
                  <a:pt x="4679164" y="87818"/>
                  <a:pt x="4690065" y="86151"/>
                  <a:pt x="4706471" y="80683"/>
                </a:cubicBezTo>
                <a:cubicBezTo>
                  <a:pt x="4713194" y="85165"/>
                  <a:pt x="4719625" y="98139"/>
                  <a:pt x="4726641" y="94130"/>
                </a:cubicBezTo>
                <a:cubicBezTo>
                  <a:pt x="4740673" y="86112"/>
                  <a:pt x="4744570" y="67236"/>
                  <a:pt x="4753535" y="53789"/>
                </a:cubicBezTo>
                <a:lnTo>
                  <a:pt x="4766983" y="33618"/>
                </a:lnTo>
                <a:cubicBezTo>
                  <a:pt x="4810151" y="48009"/>
                  <a:pt x="4783222" y="34445"/>
                  <a:pt x="4827494" y="100853"/>
                </a:cubicBezTo>
                <a:lnTo>
                  <a:pt x="4827494" y="100853"/>
                </a:lnTo>
                <a:lnTo>
                  <a:pt x="4867835" y="127748"/>
                </a:lnTo>
                <a:cubicBezTo>
                  <a:pt x="4872318" y="134471"/>
                  <a:pt x="4873202" y="147918"/>
                  <a:pt x="4881283" y="147918"/>
                </a:cubicBezTo>
                <a:cubicBezTo>
                  <a:pt x="4889364" y="147918"/>
                  <a:pt x="4889682" y="134058"/>
                  <a:pt x="4894730" y="127748"/>
                </a:cubicBezTo>
                <a:cubicBezTo>
                  <a:pt x="4933051" y="79846"/>
                  <a:pt x="4880237" y="156209"/>
                  <a:pt x="4921624" y="94130"/>
                </a:cubicBezTo>
                <a:cubicBezTo>
                  <a:pt x="4923865" y="67236"/>
                  <a:pt x="4922693" y="39836"/>
                  <a:pt x="4928347" y="13448"/>
                </a:cubicBezTo>
                <a:cubicBezTo>
                  <a:pt x="4929675" y="7249"/>
                  <a:pt x="4935455" y="0"/>
                  <a:pt x="4941794" y="0"/>
                </a:cubicBezTo>
                <a:cubicBezTo>
                  <a:pt x="4948133" y="0"/>
                  <a:pt x="4951281" y="8498"/>
                  <a:pt x="4955241" y="13448"/>
                </a:cubicBezTo>
                <a:cubicBezTo>
                  <a:pt x="4992679" y="60246"/>
                  <a:pt x="4940950" y="5880"/>
                  <a:pt x="4988859" y="53789"/>
                </a:cubicBezTo>
                <a:cubicBezTo>
                  <a:pt x="4993341" y="67236"/>
                  <a:pt x="4994443" y="82336"/>
                  <a:pt x="5002306" y="94130"/>
                </a:cubicBezTo>
                <a:cubicBezTo>
                  <a:pt x="5019684" y="120197"/>
                  <a:pt x="5013198" y="106634"/>
                  <a:pt x="5022477" y="134471"/>
                </a:cubicBezTo>
                <a:lnTo>
                  <a:pt x="5049371" y="94130"/>
                </a:ln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26"/>
          <p:cNvSpPr txBox="1"/>
          <p:nvPr/>
        </p:nvSpPr>
        <p:spPr>
          <a:xfrm>
            <a:off x="1711452" y="2581671"/>
            <a:ext cx="3962571" cy="420559"/>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600" b="1" dirty="0" smtClean="0">
                <a:solidFill>
                  <a:srgbClr val="FF0000"/>
                </a:solidFill>
                <a:latin typeface="Arial Black"/>
                <a:ea typeface="ＭＳ 明朝"/>
                <a:cs typeface="Times New Roman"/>
              </a:rPr>
              <a:t>Temperature Trend</a:t>
            </a:r>
            <a:endParaRPr lang="en-US" sz="2800" dirty="0">
              <a:effectLst/>
              <a:ea typeface="ＭＳ 明朝"/>
              <a:cs typeface="Times New Roman"/>
            </a:endParaRPr>
          </a:p>
        </p:txBody>
      </p:sp>
      <p:cxnSp>
        <p:nvCxnSpPr>
          <p:cNvPr id="12" name="Elbow Connector 11"/>
          <p:cNvCxnSpPr/>
          <p:nvPr/>
        </p:nvCxnSpPr>
        <p:spPr>
          <a:xfrm rot="16200000" flipH="1">
            <a:off x="1880344" y="3150679"/>
            <a:ext cx="709255" cy="412356"/>
          </a:xfrm>
          <a:prstGeom prst="bentConnector3">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6760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6" dur="1000" fill="hold"/>
                                        <p:tgtEl>
                                          <p:spTgt spid="10"/>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0"/>
                                        </p:tgtEl>
                                      </p:cBhvr>
                                    </p:animEffect>
                                  </p:childTnLst>
                                </p:cTn>
                              </p:par>
                              <p:par>
                                <p:cTn id="31" presetID="25"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2"/>
                                        </p:tgtEl>
                                      </p:cBhvr>
                                    </p:animEffect>
                                  </p:childTnLst>
                                </p:cTn>
                              </p:par>
                              <p:par>
                                <p:cTn id="41" presetID="25"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46" dur="1000" fill="hold"/>
                                        <p:tgtEl>
                                          <p:spTgt spid="9"/>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800" decel="100000"/>
                                        <p:tgtEl>
                                          <p:spTgt spid="7"/>
                                        </p:tgtEl>
                                      </p:cBhvr>
                                    </p:animEffect>
                                    <p:anim calcmode="lin" valueType="num">
                                      <p:cBhvr>
                                        <p:cTn id="56" dur="800" decel="100000" fill="hold"/>
                                        <p:tgtEl>
                                          <p:spTgt spid="7"/>
                                        </p:tgtEl>
                                        <p:attrNameLst>
                                          <p:attrName>style.rotation</p:attrName>
                                        </p:attrNameLst>
                                      </p:cBhvr>
                                      <p:tavLst>
                                        <p:tav tm="0">
                                          <p:val>
                                            <p:fltVal val="-90"/>
                                          </p:val>
                                        </p:tav>
                                        <p:tav tm="100000">
                                          <p:val>
                                            <p:fltVal val="0"/>
                                          </p:val>
                                        </p:tav>
                                      </p:tavLst>
                                    </p:anim>
                                    <p:anim calcmode="lin" valueType="num">
                                      <p:cBhvr>
                                        <p:cTn id="57" dur="800" decel="100000" fill="hold"/>
                                        <p:tgtEl>
                                          <p:spTgt spid="7"/>
                                        </p:tgtEl>
                                        <p:attrNameLst>
                                          <p:attrName>ppt_x</p:attrName>
                                        </p:attrNameLst>
                                      </p:cBhvr>
                                      <p:tavLst>
                                        <p:tav tm="0">
                                          <p:val>
                                            <p:strVal val="#ppt_x+0.4"/>
                                          </p:val>
                                        </p:tav>
                                        <p:tav tm="100000">
                                          <p:val>
                                            <p:strVal val="#ppt_x-0.05"/>
                                          </p:val>
                                        </p:tav>
                                      </p:tavLst>
                                    </p:anim>
                                    <p:anim calcmode="lin" valueType="num">
                                      <p:cBhvr>
                                        <p:cTn id="58" dur="800" decel="100000" fill="hold"/>
                                        <p:tgtEl>
                                          <p:spTgt spid="7"/>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par>
                                <p:cTn id="61" presetID="30"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800" decel="100000"/>
                                        <p:tgtEl>
                                          <p:spTgt spid="8"/>
                                        </p:tgtEl>
                                      </p:cBhvr>
                                    </p:animEffect>
                                    <p:anim calcmode="lin" valueType="num">
                                      <p:cBhvr>
                                        <p:cTn id="64" dur="800" decel="100000" fill="hold"/>
                                        <p:tgtEl>
                                          <p:spTgt spid="8"/>
                                        </p:tgtEl>
                                        <p:attrNameLst>
                                          <p:attrName>style.rotation</p:attrName>
                                        </p:attrNameLst>
                                      </p:cBhvr>
                                      <p:tavLst>
                                        <p:tav tm="0">
                                          <p:val>
                                            <p:fltVal val="-90"/>
                                          </p:val>
                                        </p:tav>
                                        <p:tav tm="100000">
                                          <p:val>
                                            <p:fltVal val="0"/>
                                          </p:val>
                                        </p:tav>
                                      </p:tavLst>
                                    </p:anim>
                                    <p:anim calcmode="lin" valueType="num">
                                      <p:cBhvr>
                                        <p:cTn id="65" dur="800" decel="100000" fill="hold"/>
                                        <p:tgtEl>
                                          <p:spTgt spid="8"/>
                                        </p:tgtEl>
                                        <p:attrNameLst>
                                          <p:attrName>ppt_x</p:attrName>
                                        </p:attrNameLst>
                                      </p:cBhvr>
                                      <p:tavLst>
                                        <p:tav tm="0">
                                          <p:val>
                                            <p:strVal val="#ppt_x+0.4"/>
                                          </p:val>
                                        </p:tav>
                                        <p:tav tm="100000">
                                          <p:val>
                                            <p:strVal val="#ppt_x-0.05"/>
                                          </p:val>
                                        </p:tav>
                                      </p:tavLst>
                                    </p:anim>
                                    <p:anim calcmode="lin" valueType="num">
                                      <p:cBhvr>
                                        <p:cTn id="66" dur="800" decel="100000" fill="hold"/>
                                        <p:tgtEl>
                                          <p:spTgt spid="8"/>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2</a:t>
            </a:fld>
            <a:endParaRPr lang="en-US"/>
          </a:p>
        </p:txBody>
      </p:sp>
      <p:pic>
        <p:nvPicPr>
          <p:cNvPr id="6" name="Picture 5"/>
          <p:cNvPicPr>
            <a:picLocks noChangeAspect="1"/>
          </p:cNvPicPr>
          <p:nvPr/>
        </p:nvPicPr>
        <p:blipFill>
          <a:blip r:embed="rId2"/>
          <a:stretch>
            <a:fillRect/>
          </a:stretch>
        </p:blipFill>
        <p:spPr>
          <a:xfrm>
            <a:off x="2946400" y="1270000"/>
            <a:ext cx="3251200" cy="4318000"/>
          </a:xfrm>
          <a:prstGeom prst="rect">
            <a:avLst/>
          </a:prstGeom>
        </p:spPr>
      </p:pic>
    </p:spTree>
    <p:extLst>
      <p:ext uri="{BB962C8B-B14F-4D97-AF65-F5344CB8AC3E}">
        <p14:creationId xmlns:p14="http://schemas.microsoft.com/office/powerpoint/2010/main" val="39017871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0919" y="107576"/>
            <a:ext cx="7833080" cy="1434907"/>
          </a:xfrm>
        </p:spPr>
        <p:txBody>
          <a:bodyPr/>
          <a:lstStyle/>
          <a:p>
            <a:r>
              <a:rPr lang="en-US" sz="4400" b="1" dirty="0" smtClean="0"/>
              <a:t>Who consumes more </a:t>
            </a:r>
            <a:r>
              <a:rPr lang="en-US" sz="4400" dirty="0" smtClean="0"/>
              <a:t>WATER &amp; FOOD? </a:t>
            </a:r>
            <a:r>
              <a:rPr lang="en-US" sz="3600" b="1" dirty="0" smtClean="0">
                <a:solidFill>
                  <a:srgbClr val="FF0000"/>
                </a:solidFill>
              </a:rPr>
              <a:t>HUMANS or COWS</a:t>
            </a:r>
            <a:endParaRPr lang="en-US" sz="4400" b="1" dirty="0">
              <a:solidFill>
                <a:srgbClr val="FF0000"/>
              </a:solidFill>
            </a:endParaRPr>
          </a:p>
        </p:txBody>
      </p:sp>
      <p:pic>
        <p:nvPicPr>
          <p:cNvPr id="4" name="Picture 3" descr="food-water.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448" y="1410520"/>
            <a:ext cx="7436768" cy="4666573"/>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20</a:t>
            </a:fld>
            <a:endParaRPr lang="en-US"/>
          </a:p>
        </p:txBody>
      </p:sp>
      <p:sp>
        <p:nvSpPr>
          <p:cNvPr id="6" name="Rectangle 5"/>
          <p:cNvSpPr/>
          <p:nvPr/>
        </p:nvSpPr>
        <p:spPr>
          <a:xfrm>
            <a:off x="174520" y="513422"/>
            <a:ext cx="1136399" cy="646331"/>
          </a:xfrm>
          <a:prstGeom prst="rect">
            <a:avLst/>
          </a:prstGeom>
        </p:spPr>
        <p:txBody>
          <a:bodyPr wrap="none">
            <a:spAutoFit/>
          </a:bodyPr>
          <a:lstStyle/>
          <a:p>
            <a:r>
              <a:rPr lang="en-US" sz="3600" b="1" dirty="0">
                <a:ea typeface="ＭＳ 明朝"/>
                <a:cs typeface="Times New Roman"/>
              </a:rPr>
              <a:t>S</a:t>
            </a:r>
            <a:r>
              <a:rPr lang="en-US" sz="3600" b="1" dirty="0">
                <a:solidFill>
                  <a:srgbClr val="FF0000"/>
                </a:solidFill>
                <a:ea typeface="ＭＳ 明朝"/>
                <a:cs typeface="Times New Roman"/>
              </a:rPr>
              <a:t>O</a:t>
            </a:r>
            <a:r>
              <a:rPr lang="en-US" sz="3600" b="1" dirty="0">
                <a:ea typeface="ＭＳ 明朝"/>
                <a:cs typeface="Times New Roman"/>
              </a:rPr>
              <a:t>S</a:t>
            </a:r>
            <a:endParaRPr lang="en-US" sz="3600" dirty="0"/>
          </a:p>
        </p:txBody>
      </p:sp>
    </p:spTree>
    <p:extLst>
      <p:ext uri="{BB962C8B-B14F-4D97-AF65-F5344CB8AC3E}">
        <p14:creationId xmlns:p14="http://schemas.microsoft.com/office/powerpoint/2010/main" val="415731594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86212"/>
          </a:xfrm>
        </p:spPr>
        <p:txBody>
          <a:bodyPr/>
          <a:lstStyle/>
          <a:p>
            <a:r>
              <a:rPr lang="en-US" b="1" dirty="0" smtClean="0"/>
              <a:t>Carnivalesque is Back! </a:t>
            </a:r>
            <a:endParaRPr lang="en-US" b="1" dirty="0"/>
          </a:p>
        </p:txBody>
      </p:sp>
      <p:sp>
        <p:nvSpPr>
          <p:cNvPr id="3" name="Content Placeholder 2"/>
          <p:cNvSpPr>
            <a:spLocks noGrp="1"/>
          </p:cNvSpPr>
          <p:nvPr>
            <p:ph idx="1"/>
          </p:nvPr>
        </p:nvSpPr>
        <p:spPr>
          <a:xfrm>
            <a:off x="549275" y="859332"/>
            <a:ext cx="8042276" cy="1310356"/>
          </a:xfrm>
        </p:spPr>
        <p:txBody>
          <a:bodyPr/>
          <a:lstStyle/>
          <a:p>
            <a:r>
              <a:rPr lang="en-US" dirty="0" smtClean="0"/>
              <a:t>I am writing with Michael Brenner and Rick Herder (rhetoric) about how to use our interest in Theater for Social Change in Trump-land?</a:t>
            </a: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21</a:t>
            </a:fld>
            <a:endParaRPr lang="en-US"/>
          </a:p>
        </p:txBody>
      </p:sp>
      <p:pic>
        <p:nvPicPr>
          <p:cNvPr id="5" name="Picture 4"/>
          <p:cNvPicPr>
            <a:picLocks noChangeAspect="1"/>
          </p:cNvPicPr>
          <p:nvPr/>
        </p:nvPicPr>
        <p:blipFill>
          <a:blip r:embed="rId2"/>
          <a:stretch>
            <a:fillRect/>
          </a:stretch>
        </p:blipFill>
        <p:spPr>
          <a:xfrm>
            <a:off x="5549900" y="2169688"/>
            <a:ext cx="3594100" cy="2819400"/>
          </a:xfrm>
          <a:prstGeom prst="rect">
            <a:avLst/>
          </a:prstGeom>
        </p:spPr>
      </p:pic>
      <p:pic>
        <p:nvPicPr>
          <p:cNvPr id="6" name="Picture 5"/>
          <p:cNvPicPr>
            <a:picLocks noChangeAspect="1"/>
          </p:cNvPicPr>
          <p:nvPr/>
        </p:nvPicPr>
        <p:blipFill>
          <a:blip r:embed="rId3"/>
          <a:stretch>
            <a:fillRect/>
          </a:stretch>
        </p:blipFill>
        <p:spPr>
          <a:xfrm>
            <a:off x="701298" y="2262297"/>
            <a:ext cx="2820123" cy="1759564"/>
          </a:xfrm>
          <a:prstGeom prst="rect">
            <a:avLst/>
          </a:prstGeom>
        </p:spPr>
      </p:pic>
      <p:pic>
        <p:nvPicPr>
          <p:cNvPr id="7" name="Picture 6"/>
          <p:cNvPicPr>
            <a:picLocks noChangeAspect="1"/>
          </p:cNvPicPr>
          <p:nvPr/>
        </p:nvPicPr>
        <p:blipFill>
          <a:blip r:embed="rId4"/>
          <a:stretch>
            <a:fillRect/>
          </a:stretch>
        </p:blipFill>
        <p:spPr>
          <a:xfrm>
            <a:off x="2398462" y="4097822"/>
            <a:ext cx="3151438" cy="1782532"/>
          </a:xfrm>
          <a:prstGeom prst="rect">
            <a:avLst/>
          </a:prstGeom>
        </p:spPr>
      </p:pic>
    </p:spTree>
    <p:extLst>
      <p:ext uri="{BB962C8B-B14F-4D97-AF65-F5344CB8AC3E}">
        <p14:creationId xmlns:p14="http://schemas.microsoft.com/office/powerpoint/2010/main" val="34245816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Carnivalesque Research Question</a:t>
            </a:r>
            <a:endParaRPr lang="en-US" b="1" dirty="0"/>
          </a:p>
        </p:txBody>
      </p:sp>
      <p:sp>
        <p:nvSpPr>
          <p:cNvPr id="3" name="Content Placeholder 2"/>
          <p:cNvSpPr>
            <a:spLocks noGrp="1"/>
          </p:cNvSpPr>
          <p:nvPr>
            <p:ph idx="1"/>
          </p:nvPr>
        </p:nvSpPr>
        <p:spPr/>
        <p:txBody>
          <a:bodyPr/>
          <a:lstStyle/>
          <a:p>
            <a:r>
              <a:rPr lang="en-US" dirty="0" smtClean="0"/>
              <a:t>What does antenarrative agency look like in Trump-land Society of the Spectacle of Derealization, and Hyperrealization makes everything Liberal ‘Unspeakable’? Voice of the Voiceless</a:t>
            </a:r>
          </a:p>
          <a:p>
            <a:r>
              <a:rPr lang="en-US" dirty="0" smtClean="0"/>
              <a:t>Walter Benjamin returns, looking back on the wreckage of history, blowing the Angel away, but  </a:t>
            </a:r>
            <a:r>
              <a:rPr lang="en-US" dirty="0"/>
              <a:t>keeps piling ruin upon ruin and hurls it in front of </a:t>
            </a:r>
            <a:r>
              <a:rPr lang="en-US" dirty="0" smtClean="0"/>
              <a:t>Angel’s feet, and the Angel can no longer close his wings --- Ninth Thesis on the Philosophy of History</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22</a:t>
            </a:fld>
            <a:endParaRPr lang="en-US"/>
          </a:p>
        </p:txBody>
      </p:sp>
    </p:spTree>
    <p:extLst>
      <p:ext uri="{BB962C8B-B14F-4D97-AF65-F5344CB8AC3E}">
        <p14:creationId xmlns:p14="http://schemas.microsoft.com/office/powerpoint/2010/main" val="10656957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51" y="107576"/>
            <a:ext cx="8379900" cy="620063"/>
          </a:xfrm>
        </p:spPr>
        <p:txBody>
          <a:bodyPr/>
          <a:lstStyle/>
          <a:p>
            <a:r>
              <a:rPr lang="en-US" b="1" dirty="0" smtClean="0"/>
              <a:t>Thomas Jefferson was right!</a:t>
            </a:r>
            <a:endParaRPr lang="en-US" b="1"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23</a:t>
            </a:fld>
            <a:endParaRPr lang="en-US"/>
          </a:p>
        </p:txBody>
      </p:sp>
      <p:pic>
        <p:nvPicPr>
          <p:cNvPr id="6" name="Picture 5"/>
          <p:cNvPicPr>
            <a:picLocks noChangeAspect="1"/>
          </p:cNvPicPr>
          <p:nvPr/>
        </p:nvPicPr>
        <p:blipFill>
          <a:blip r:embed="rId2"/>
          <a:stretch>
            <a:fillRect/>
          </a:stretch>
        </p:blipFill>
        <p:spPr>
          <a:xfrm>
            <a:off x="201020" y="727639"/>
            <a:ext cx="8864395" cy="5053786"/>
          </a:xfrm>
          <a:prstGeom prst="rect">
            <a:avLst/>
          </a:prstGeom>
        </p:spPr>
      </p:pic>
    </p:spTree>
    <p:extLst>
      <p:ext uri="{BB962C8B-B14F-4D97-AF65-F5344CB8AC3E}">
        <p14:creationId xmlns:p14="http://schemas.microsoft.com/office/powerpoint/2010/main" val="26497814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live in Society of Spectacle with consequents</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24</a:t>
            </a:fld>
            <a:endParaRPr lang="en-US"/>
          </a:p>
        </p:txBody>
      </p:sp>
      <p:pic>
        <p:nvPicPr>
          <p:cNvPr id="5" name="Picture 4"/>
          <p:cNvPicPr>
            <a:picLocks noChangeAspect="1"/>
          </p:cNvPicPr>
          <p:nvPr/>
        </p:nvPicPr>
        <p:blipFill>
          <a:blip r:embed="rId2"/>
          <a:stretch>
            <a:fillRect/>
          </a:stretch>
        </p:blipFill>
        <p:spPr>
          <a:xfrm>
            <a:off x="-108444" y="1646811"/>
            <a:ext cx="9252444" cy="5211189"/>
          </a:xfrm>
          <a:prstGeom prst="rect">
            <a:avLst/>
          </a:prstGeom>
        </p:spPr>
      </p:pic>
    </p:spTree>
    <p:extLst>
      <p:ext uri="{BB962C8B-B14F-4D97-AF65-F5344CB8AC3E}">
        <p14:creationId xmlns:p14="http://schemas.microsoft.com/office/powerpoint/2010/main" val="37273231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Spectacle Society: </a:t>
            </a:r>
            <a:r>
              <a:rPr lang="en-US" dirty="0" err="1" smtClean="0"/>
              <a:t>Trum</a:t>
            </a:r>
            <a:r>
              <a:rPr lang="en-US" dirty="0" smtClean="0"/>
              <a:t> Tweet effects </a:t>
            </a:r>
            <a:r>
              <a:rPr lang="en-US" dirty="0" smtClean="0">
                <a:sym typeface="Wingdings"/>
              </a:rPr>
              <a:t> Stock price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Tweet </a:t>
            </a:r>
            <a:r>
              <a:rPr lang="en-US" dirty="0"/>
              <a:t> </a:t>
            </a:r>
            <a:r>
              <a:rPr lang="en-US" dirty="0" smtClean="0"/>
              <a:t>cost </a:t>
            </a:r>
            <a:r>
              <a:rPr lang="en-US" dirty="0"/>
              <a:t>Boeing shareholders more than $550 million” (Market Watch, Dec. 6, </a:t>
            </a:r>
            <a:r>
              <a:rPr lang="en-US" dirty="0" err="1"/>
              <a:t>Twitter.com</a:t>
            </a:r>
            <a:r>
              <a:rPr lang="en-US" dirty="0"/>
              <a:t>). </a:t>
            </a:r>
          </a:p>
          <a:p>
            <a:pPr marL="0" indent="0">
              <a:buNone/>
            </a:pPr>
            <a:r>
              <a:rPr lang="en-US" dirty="0" smtClean="0"/>
              <a:t> </a:t>
            </a:r>
            <a:r>
              <a:rPr lang="en-US" dirty="0"/>
              <a:t>“Boeing Gives Trump Phone Call Within Hours of Trump’s Tweet Vowing To Work With Him To Reduce Costs on Air Force One” (Dec. 7, IBID.). </a:t>
            </a:r>
            <a:endParaRPr lang="en-US" dirty="0" smtClean="0"/>
          </a:p>
          <a:p>
            <a:pPr marL="0" indent="0">
              <a:buNone/>
            </a:pPr>
            <a:r>
              <a:rPr lang="en-US" dirty="0" smtClean="0"/>
              <a:t>We </a:t>
            </a:r>
            <a:r>
              <a:rPr lang="en-US" dirty="0"/>
              <a:t>need leadership science to make sense of the domain of actual Trump events and experiences. “An experiences are often (epistemically speaking) ‘out of phase’ with events — e.g. when they are misidentified” (Bhaskar, 1975: 13). </a:t>
            </a:r>
            <a:endParaRPr lang="en-US" dirty="0" smtClean="0"/>
          </a:p>
          <a:p>
            <a:pPr marL="0" indent="0">
              <a:buNone/>
            </a:pPr>
            <a:r>
              <a:rPr lang="en-US" dirty="0" smtClean="0"/>
              <a:t>Leadership </a:t>
            </a:r>
            <a:r>
              <a:rPr lang="en-US" dirty="0"/>
              <a:t>science needs some ontological training or education because the domains of the real, actual, and empirical are distinct.</a:t>
            </a:r>
          </a:p>
        </p:txBody>
      </p:sp>
      <p:sp>
        <p:nvSpPr>
          <p:cNvPr id="4" name="Slide Number Placeholder 3"/>
          <p:cNvSpPr>
            <a:spLocks noGrp="1"/>
          </p:cNvSpPr>
          <p:nvPr>
            <p:ph type="sldNum" sz="quarter" idx="12"/>
          </p:nvPr>
        </p:nvSpPr>
        <p:spPr/>
        <p:txBody>
          <a:bodyPr/>
          <a:lstStyle/>
          <a:p>
            <a:fld id="{651FC063-5EA9-49AF-AFAF-D68C9E82B23B}" type="slidenum">
              <a:rPr lang="en-US" smtClean="0"/>
              <a:pPr/>
              <a:t>25</a:t>
            </a:fld>
            <a:endParaRPr lang="en-US"/>
          </a:p>
        </p:txBody>
      </p:sp>
    </p:spTree>
    <p:extLst>
      <p:ext uri="{BB962C8B-B14F-4D97-AF65-F5344CB8AC3E}">
        <p14:creationId xmlns:p14="http://schemas.microsoft.com/office/powerpoint/2010/main" val="94507018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26</a:t>
            </a:fld>
            <a:endParaRPr lang="en-US"/>
          </a:p>
        </p:txBody>
      </p:sp>
      <p:pic>
        <p:nvPicPr>
          <p:cNvPr id="7" name="Picture 6"/>
          <p:cNvPicPr>
            <a:picLocks noChangeAspect="1"/>
          </p:cNvPicPr>
          <p:nvPr/>
        </p:nvPicPr>
        <p:blipFill>
          <a:blip r:embed="rId2"/>
          <a:stretch>
            <a:fillRect/>
          </a:stretch>
        </p:blipFill>
        <p:spPr>
          <a:xfrm>
            <a:off x="92598" y="0"/>
            <a:ext cx="9051402" cy="6858000"/>
          </a:xfrm>
          <a:prstGeom prst="rect">
            <a:avLst/>
          </a:prstGeom>
        </p:spPr>
      </p:pic>
    </p:spTree>
    <p:extLst>
      <p:ext uri="{BB962C8B-B14F-4D97-AF65-F5344CB8AC3E}">
        <p14:creationId xmlns:p14="http://schemas.microsoft.com/office/powerpoint/2010/main" val="3308005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FAST FOOD and CLIMATE DENIERS in Trump Leadership Picks</a:t>
            </a:r>
            <a:endParaRPr lang="en-US" sz="3600" b="1" dirty="0"/>
          </a:p>
        </p:txBody>
      </p:sp>
      <p:sp>
        <p:nvSpPr>
          <p:cNvPr id="3" name="Content Placeholder 2"/>
          <p:cNvSpPr>
            <a:spLocks noGrp="1"/>
          </p:cNvSpPr>
          <p:nvPr>
            <p:ph idx="1"/>
          </p:nvPr>
        </p:nvSpPr>
        <p:spPr/>
        <p:txBody>
          <a:bodyPr>
            <a:normAutofit fontScale="92500" lnSpcReduction="20000"/>
          </a:bodyPr>
          <a:lstStyle/>
          <a:p>
            <a:r>
              <a:rPr lang="en-US" b="1" dirty="0" smtClean="0"/>
              <a:t>Carl’s Jr. Andy </a:t>
            </a:r>
            <a:r>
              <a:rPr lang="en-US" b="1" dirty="0" err="1"/>
              <a:t>Puzder</a:t>
            </a:r>
            <a:r>
              <a:rPr lang="en-US" b="1" dirty="0"/>
              <a:t>, the fast-food CEO </a:t>
            </a:r>
            <a:r>
              <a:rPr lang="en-US" dirty="0"/>
              <a:t>chosen for Labor secretary, raised campaign cash for Trump and personally contributed $388,000 to the RNC and $150,000 to Trump’s joint fundraiser. He also gave $10,000 to Rebuilding America Now</a:t>
            </a:r>
            <a:r>
              <a:rPr lang="en-US" dirty="0" smtClean="0"/>
              <a:t>.</a:t>
            </a:r>
          </a:p>
          <a:p>
            <a:r>
              <a:rPr lang="en-US" b="1" dirty="0" smtClean="0"/>
              <a:t>ExxonMobil </a:t>
            </a:r>
            <a:r>
              <a:rPr lang="en-US" b="1" dirty="0"/>
              <a:t>CEO </a:t>
            </a:r>
            <a:r>
              <a:rPr lang="en-US" b="1" dirty="0" smtClean="0"/>
              <a:t>Rex </a:t>
            </a:r>
            <a:r>
              <a:rPr lang="en-US" b="1" dirty="0" err="1" smtClean="0"/>
              <a:t>Tillerson</a:t>
            </a:r>
            <a:r>
              <a:rPr lang="en-US" b="1" dirty="0" smtClean="0"/>
              <a:t> </a:t>
            </a:r>
            <a:r>
              <a:rPr lang="en-US" dirty="0" smtClean="0"/>
              <a:t>chosen </a:t>
            </a:r>
            <a:r>
              <a:rPr lang="en-US" dirty="0"/>
              <a:t>for Secretary of </a:t>
            </a:r>
            <a:r>
              <a:rPr lang="en-US" dirty="0" smtClean="0"/>
              <a:t>State. </a:t>
            </a:r>
          </a:p>
          <a:p>
            <a:r>
              <a:rPr lang="en-US" b="1" dirty="0" smtClean="0"/>
              <a:t>Myron </a:t>
            </a:r>
            <a:r>
              <a:rPr lang="en-US" b="1" dirty="0" err="1" smtClean="0"/>
              <a:t>Ebell</a:t>
            </a:r>
            <a:r>
              <a:rPr lang="en-US" u="sng" dirty="0" smtClean="0"/>
              <a:t> </a:t>
            </a:r>
            <a:r>
              <a:rPr lang="en-US" u="sng" dirty="0"/>
              <a:t>picked to lead his EPA transition team. Ebell is Director of the Center for Energy and Environment at the industry-funded Competitive Enterprise Institute (CEI). </a:t>
            </a:r>
            <a:endParaRPr lang="en-US" dirty="0"/>
          </a:p>
          <a:p>
            <a:r>
              <a:rPr lang="en-US" b="1" dirty="0"/>
              <a:t>Scott Pruitt </a:t>
            </a:r>
            <a:r>
              <a:rPr lang="en-US" b="1" dirty="0" smtClean="0"/>
              <a:t>to head up EPA, </a:t>
            </a:r>
            <a:r>
              <a:rPr lang="en-US" dirty="0" smtClean="0"/>
              <a:t>Oklahoma </a:t>
            </a:r>
            <a:r>
              <a:rPr lang="en-US" dirty="0"/>
              <a:t>attorney general, who is a close ally of the fossil fuel industry. </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27</a:t>
            </a:fld>
            <a:endParaRPr lang="en-US"/>
          </a:p>
        </p:txBody>
      </p:sp>
    </p:spTree>
    <p:extLst>
      <p:ext uri="{BB962C8B-B14F-4D97-AF65-F5344CB8AC3E}">
        <p14:creationId xmlns:p14="http://schemas.microsoft.com/office/powerpoint/2010/main" val="4840243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Carnivalesque is Back!</a:t>
            </a:r>
            <a:endParaRPr lang="en-US" b="1" dirty="0"/>
          </a:p>
        </p:txBody>
      </p:sp>
      <p:sp>
        <p:nvSpPr>
          <p:cNvPr id="3" name="Content Placeholder 2"/>
          <p:cNvSpPr>
            <a:spLocks noGrp="1"/>
          </p:cNvSpPr>
          <p:nvPr>
            <p:ph idx="1"/>
          </p:nvPr>
        </p:nvSpPr>
        <p:spPr>
          <a:xfrm>
            <a:off x="549275" y="1600201"/>
            <a:ext cx="4953660" cy="4234143"/>
          </a:xfrm>
        </p:spPr>
        <p:txBody>
          <a:bodyPr>
            <a:normAutofit fontScale="92500" lnSpcReduction="10000"/>
          </a:bodyPr>
          <a:lstStyle/>
          <a:p>
            <a:r>
              <a:rPr lang="en-US" dirty="0" smtClean="0"/>
              <a:t>Trump Leadership is SPACETIMEMATTERING of the SOCIETY OF THE SPECTACLE (Guy Debord)</a:t>
            </a:r>
          </a:p>
          <a:p>
            <a:r>
              <a:rPr lang="en-US" dirty="0" smtClean="0"/>
              <a:t>Therefore, we need Theater of the Oppressed (Augusto Boal)</a:t>
            </a:r>
          </a:p>
          <a:p>
            <a:r>
              <a:rPr lang="en-US" dirty="0" smtClean="0"/>
              <a:t>US &amp; New Mexico Government have become RIDICULOUS SPECTACLE</a:t>
            </a:r>
          </a:p>
          <a:p>
            <a:r>
              <a:rPr lang="en-US" dirty="0" smtClean="0"/>
              <a:t>Therefore, we need Prankster Carnivalesque HUMOR</a:t>
            </a:r>
          </a:p>
        </p:txBody>
      </p:sp>
      <p:sp>
        <p:nvSpPr>
          <p:cNvPr id="4" name="Slide Number Placeholder 3"/>
          <p:cNvSpPr>
            <a:spLocks noGrp="1"/>
          </p:cNvSpPr>
          <p:nvPr>
            <p:ph type="sldNum" sz="quarter" idx="12"/>
          </p:nvPr>
        </p:nvSpPr>
        <p:spPr/>
        <p:txBody>
          <a:bodyPr/>
          <a:lstStyle/>
          <a:p>
            <a:fld id="{651FC063-5EA9-49AF-AFAF-D68C9E82B23B}" type="slidenum">
              <a:rPr lang="en-US" smtClean="0"/>
              <a:pPr/>
              <a:t>28</a:t>
            </a:fld>
            <a:endParaRPr lang="en-US"/>
          </a:p>
        </p:txBody>
      </p:sp>
      <p:pic>
        <p:nvPicPr>
          <p:cNvPr id="5" name="Picture 4"/>
          <p:cNvPicPr>
            <a:picLocks noChangeAspect="1"/>
          </p:cNvPicPr>
          <p:nvPr/>
        </p:nvPicPr>
        <p:blipFill>
          <a:blip r:embed="rId2"/>
          <a:stretch>
            <a:fillRect/>
          </a:stretch>
        </p:blipFill>
        <p:spPr>
          <a:xfrm>
            <a:off x="5498777" y="1600201"/>
            <a:ext cx="3389729" cy="2703092"/>
          </a:xfrm>
          <a:prstGeom prst="rect">
            <a:avLst/>
          </a:prstGeom>
        </p:spPr>
      </p:pic>
    </p:spTree>
    <p:extLst>
      <p:ext uri="{BB962C8B-B14F-4D97-AF65-F5344CB8AC3E}">
        <p14:creationId xmlns:p14="http://schemas.microsoft.com/office/powerpoint/2010/main" val="22720422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b="1" dirty="0" smtClean="0"/>
              <a:t>Carnivalesque</a:t>
            </a:r>
            <a:endParaRPr lang="en-US" sz="6600" b="1" dirty="0"/>
          </a:p>
        </p:txBody>
      </p:sp>
      <p:sp>
        <p:nvSpPr>
          <p:cNvPr id="3" name="Content Placeholder 2"/>
          <p:cNvSpPr>
            <a:spLocks noGrp="1"/>
          </p:cNvSpPr>
          <p:nvPr>
            <p:ph idx="1"/>
          </p:nvPr>
        </p:nvSpPr>
        <p:spPr/>
        <p:txBody>
          <a:bodyPr>
            <a:normAutofit lnSpcReduction="10000"/>
          </a:bodyPr>
          <a:lstStyle/>
          <a:p>
            <a:r>
              <a:rPr lang="en-US" dirty="0" smtClean="0"/>
              <a:t>We need healthy fun with lots of IRONY dialectical to the SPECTACLE ENTERTAINMENT diversion of Humorless Statecraft</a:t>
            </a:r>
          </a:p>
          <a:p>
            <a:r>
              <a:rPr lang="en-US" dirty="0" smtClean="0"/>
              <a:t>WHY? Direct confrontation of counternarratives to Trump-land narratives will be CRUSHED, is no solution</a:t>
            </a:r>
          </a:p>
          <a:p>
            <a:r>
              <a:rPr lang="en-US" dirty="0" smtClean="0"/>
              <a:t>Therefore, need little windows of opportunities for Carnivalesque subversion, creative disrespect, masks, and role reversals (e.g. the poor become masters using brooms [symbolically] sweeping away the wealthy corrupt class </a:t>
            </a:r>
          </a:p>
        </p:txBody>
      </p:sp>
      <p:sp>
        <p:nvSpPr>
          <p:cNvPr id="4" name="Slide Number Placeholder 3"/>
          <p:cNvSpPr>
            <a:spLocks noGrp="1"/>
          </p:cNvSpPr>
          <p:nvPr>
            <p:ph type="sldNum" sz="quarter" idx="12"/>
          </p:nvPr>
        </p:nvSpPr>
        <p:spPr/>
        <p:txBody>
          <a:bodyPr/>
          <a:lstStyle/>
          <a:p>
            <a:fld id="{651FC063-5EA9-49AF-AFAF-D68C9E82B23B}" type="slidenum">
              <a:rPr lang="en-US" smtClean="0"/>
              <a:pPr/>
              <a:t>29</a:t>
            </a:fld>
            <a:endParaRPr lang="en-US"/>
          </a:p>
        </p:txBody>
      </p:sp>
    </p:spTree>
    <p:extLst>
      <p:ext uri="{BB962C8B-B14F-4D97-AF65-F5344CB8AC3E}">
        <p14:creationId xmlns:p14="http://schemas.microsoft.com/office/powerpoint/2010/main" val="7407112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Quantum Storytelling</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The words ‘quantum storytelling’ produce an image of antenarrative waves freewheeling in spacetimemattering, before they collapse into some particle of living story or a dominant narrative or counternarrative.  </a:t>
            </a:r>
            <a:endParaRPr lang="en-US" sz="3600"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a:t>
            </a:fld>
            <a:endParaRPr lang="en-US"/>
          </a:p>
        </p:txBody>
      </p:sp>
    </p:spTree>
    <p:extLst>
      <p:ext uri="{BB962C8B-B14F-4D97-AF65-F5344CB8AC3E}">
        <p14:creationId xmlns:p14="http://schemas.microsoft.com/office/powerpoint/2010/main" val="862145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VETERANS THEATER is Theater of the Oppressed</a:t>
            </a:r>
            <a:endParaRPr lang="en-US" b="1" dirty="0"/>
          </a:p>
        </p:txBody>
      </p:sp>
      <p:sp>
        <p:nvSpPr>
          <p:cNvPr id="3" name="Content Placeholder 2"/>
          <p:cNvSpPr>
            <a:spLocks noGrp="1"/>
          </p:cNvSpPr>
          <p:nvPr>
            <p:ph idx="1"/>
          </p:nvPr>
        </p:nvSpPr>
        <p:spPr/>
        <p:txBody>
          <a:bodyPr/>
          <a:lstStyle/>
          <a:p>
            <a:r>
              <a:rPr lang="en-US" b="1" dirty="0" smtClean="0"/>
              <a:t>Act 1 </a:t>
            </a:r>
            <a:r>
              <a:rPr lang="mr-IN" b="1" dirty="0" smtClean="0"/>
              <a:t>–</a:t>
            </a:r>
            <a:r>
              <a:rPr lang="en-US" b="1" dirty="0" smtClean="0"/>
              <a:t> Viva Las Vegas </a:t>
            </a:r>
            <a:r>
              <a:rPr lang="mr-IN" dirty="0" smtClean="0"/>
              <a:t>–</a:t>
            </a:r>
            <a:r>
              <a:rPr lang="en-US" dirty="0" smtClean="0"/>
              <a:t> is role reversal of how the homeless mentally ill look at the Wheel of Fortune in New Mexico</a:t>
            </a:r>
          </a:p>
          <a:p>
            <a:r>
              <a:rPr lang="en-US" b="1" dirty="0" smtClean="0"/>
              <a:t>Act 2 </a:t>
            </a:r>
            <a:r>
              <a:rPr lang="mr-IN" b="1" dirty="0" smtClean="0"/>
              <a:t>–</a:t>
            </a:r>
            <a:r>
              <a:rPr lang="en-US" b="1" dirty="0" smtClean="0"/>
              <a:t> Spice Head Falls Out </a:t>
            </a:r>
            <a:r>
              <a:rPr lang="mr-IN" dirty="0" smtClean="0"/>
              <a:t>–</a:t>
            </a:r>
            <a:r>
              <a:rPr lang="en-US" dirty="0" smtClean="0"/>
              <a:t> is role reversal as Professor John W. Huffman gets attacked by Spice-Zombies for inventing 450 kinds of synthetic marijuana, as he claims protection of IRB </a:t>
            </a:r>
          </a:p>
          <a:p>
            <a:r>
              <a:rPr lang="en-US" b="1" dirty="0" smtClean="0"/>
              <a:t>Act 3 </a:t>
            </a:r>
            <a:r>
              <a:rPr lang="mr-IN" b="1" dirty="0" smtClean="0"/>
              <a:t>–</a:t>
            </a:r>
            <a:r>
              <a:rPr lang="en-US" b="1" dirty="0" smtClean="0"/>
              <a:t> 999 Amador </a:t>
            </a:r>
            <a:r>
              <a:rPr lang="mr-IN" dirty="0" smtClean="0"/>
              <a:t>–</a:t>
            </a:r>
            <a:r>
              <a:rPr lang="en-US" dirty="0" smtClean="0"/>
              <a:t> is Forum Theater </a:t>
            </a:r>
            <a:r>
              <a:rPr lang="mr-IN" dirty="0" smtClean="0"/>
              <a:t>–</a:t>
            </a:r>
            <a:r>
              <a:rPr lang="en-US" dirty="0" smtClean="0"/>
              <a:t> where audience spectators become actors (spect-actors) to deal with Bully Boss use of Homeless Labels</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30</a:t>
            </a:fld>
            <a:endParaRPr lang="en-US"/>
          </a:p>
        </p:txBody>
      </p:sp>
    </p:spTree>
    <p:extLst>
      <p:ext uri="{BB962C8B-B14F-4D97-AF65-F5344CB8AC3E}">
        <p14:creationId xmlns:p14="http://schemas.microsoft.com/office/powerpoint/2010/main" val="358215100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b="1" dirty="0" smtClean="0"/>
              <a:t>Carnivalesque IDEAS </a:t>
            </a:r>
            <a:endParaRPr lang="en-US" sz="6000" b="1" dirty="0"/>
          </a:p>
        </p:txBody>
      </p:sp>
      <p:sp>
        <p:nvSpPr>
          <p:cNvPr id="3" name="Content Placeholder 2"/>
          <p:cNvSpPr>
            <a:spLocks noGrp="1"/>
          </p:cNvSpPr>
          <p:nvPr>
            <p:ph idx="1"/>
          </p:nvPr>
        </p:nvSpPr>
        <p:spPr/>
        <p:txBody>
          <a:bodyPr/>
          <a:lstStyle/>
          <a:p>
            <a:r>
              <a:rPr lang="en-US" dirty="0" smtClean="0"/>
              <a:t>Trump, ExxonMobil, Koch Brothers, Carl’s Jr. and every Billionaire Scrooge resign yourselves to the Saturday Night Live skits. NEW SKIT IDEAS:</a:t>
            </a:r>
          </a:p>
          <a:p>
            <a:r>
              <a:rPr lang="en-US" dirty="0" smtClean="0"/>
              <a:t>1. Homeless March with brooms (symbolically) sweeping the rich off the street, because Rich grew fat at expense of the poor and middle class</a:t>
            </a:r>
          </a:p>
          <a:p>
            <a:r>
              <a:rPr lang="en-US" dirty="0" smtClean="0"/>
              <a:t>2. A Golf Tournament </a:t>
            </a:r>
            <a:r>
              <a:rPr lang="mr-IN" dirty="0" smtClean="0"/>
              <a:t>–</a:t>
            </a:r>
            <a:r>
              <a:rPr lang="en-US" dirty="0" smtClean="0"/>
              <a:t> where poor in masks of Trump play through</a:t>
            </a:r>
          </a:p>
          <a:p>
            <a:r>
              <a:rPr lang="en-US" dirty="0" smtClean="0"/>
              <a:t>3. Jose </a:t>
            </a:r>
            <a:r>
              <a:rPr lang="en-US" dirty="0" err="1" smtClean="0"/>
              <a:t>Bove</a:t>
            </a:r>
            <a:r>
              <a:rPr lang="en-US" dirty="0" smtClean="0"/>
              <a:t> agribusiness protest of Carl’s Jr.</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31</a:t>
            </a:fld>
            <a:endParaRPr lang="en-US"/>
          </a:p>
        </p:txBody>
      </p:sp>
    </p:spTree>
    <p:extLst>
      <p:ext uri="{BB962C8B-B14F-4D97-AF65-F5344CB8AC3E}">
        <p14:creationId xmlns:p14="http://schemas.microsoft.com/office/powerpoint/2010/main" val="31478684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Carnivalize CLIMATE DENIAL?</a:t>
            </a:r>
            <a:endParaRPr lang="en-US" dirty="0"/>
          </a:p>
        </p:txBody>
      </p:sp>
      <p:sp>
        <p:nvSpPr>
          <p:cNvPr id="3" name="Content Placeholder 2"/>
          <p:cNvSpPr>
            <a:spLocks noGrp="1"/>
          </p:cNvSpPr>
          <p:nvPr>
            <p:ph idx="1"/>
          </p:nvPr>
        </p:nvSpPr>
        <p:spPr/>
        <p:txBody>
          <a:bodyPr/>
          <a:lstStyle/>
          <a:p>
            <a:r>
              <a:rPr lang="en-US" dirty="0" smtClean="0"/>
              <a:t>Climate Denial debates Climate Science, and thanks to ExxonMobil and Koch Brothers funding has turned climate science into debate. </a:t>
            </a:r>
          </a:p>
          <a:p>
            <a:r>
              <a:rPr lang="en-US" b="1" dirty="0" smtClean="0"/>
              <a:t>What kind of Carnivalesque opportunities for Theater of Oppressed can you envision?</a:t>
            </a:r>
          </a:p>
          <a:p>
            <a:endParaRPr lang="en-US" b="1"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32</a:t>
            </a:fld>
            <a:endParaRPr lang="en-US"/>
          </a:p>
        </p:txBody>
      </p:sp>
    </p:spTree>
    <p:extLst>
      <p:ext uri="{BB962C8B-B14F-4D97-AF65-F5344CB8AC3E}">
        <p14:creationId xmlns:p14="http://schemas.microsoft.com/office/powerpoint/2010/main" val="210918533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Carnivalize </a:t>
            </a:r>
            <a:r>
              <a:rPr lang="en-US" dirty="0" smtClean="0"/>
              <a:t>New Mexico Defunding of K-12 &amp; Higher Education?</a:t>
            </a:r>
            <a:endParaRPr lang="en-US" dirty="0"/>
          </a:p>
        </p:txBody>
      </p:sp>
      <p:sp>
        <p:nvSpPr>
          <p:cNvPr id="3" name="Content Placeholder 2"/>
          <p:cNvSpPr>
            <a:spLocks noGrp="1"/>
          </p:cNvSpPr>
          <p:nvPr>
            <p:ph idx="1"/>
          </p:nvPr>
        </p:nvSpPr>
        <p:spPr/>
        <p:txBody>
          <a:bodyPr/>
          <a:lstStyle/>
          <a:p>
            <a:r>
              <a:rPr lang="en-US" dirty="0" smtClean="0"/>
              <a:t>It</a:t>
            </a:r>
            <a:r>
              <a:rPr lang="mr-IN" dirty="0" smtClean="0"/>
              <a:t>’</a:t>
            </a:r>
            <a:r>
              <a:rPr lang="en-US" dirty="0" smtClean="0"/>
              <a:t>s a situation in NM where anti-gas and oil industry that now funds K-12 &amp; H.E. are stifled </a:t>
            </a:r>
          </a:p>
          <a:p>
            <a:r>
              <a:rPr lang="en-US" dirty="0" smtClean="0"/>
              <a:t>Gas and Oil severance taxes instead of ‘Real’ taxes pay-down K-12 and H.E., but Domenici buildings, 3 million gallon water use daily, and 27 hole golf courses are built everyday at NMSU.  </a:t>
            </a:r>
          </a:p>
          <a:p>
            <a:r>
              <a:rPr lang="en-US" b="1" dirty="0" smtClean="0"/>
              <a:t>QUESTION: what are Carnivalesque and Theater of Oppressed and Broom Marches your creative humor can come up with?</a:t>
            </a:r>
          </a:p>
        </p:txBody>
      </p:sp>
      <p:sp>
        <p:nvSpPr>
          <p:cNvPr id="4" name="Slide Number Placeholder 3"/>
          <p:cNvSpPr>
            <a:spLocks noGrp="1"/>
          </p:cNvSpPr>
          <p:nvPr>
            <p:ph type="sldNum" sz="quarter" idx="12"/>
          </p:nvPr>
        </p:nvSpPr>
        <p:spPr/>
        <p:txBody>
          <a:bodyPr/>
          <a:lstStyle/>
          <a:p>
            <a:fld id="{651FC063-5EA9-49AF-AFAF-D68C9E82B23B}" type="slidenum">
              <a:rPr lang="en-US" smtClean="0"/>
              <a:pPr/>
              <a:t>33</a:t>
            </a:fld>
            <a:endParaRPr lang="en-US"/>
          </a:p>
        </p:txBody>
      </p:sp>
    </p:spTree>
    <p:extLst>
      <p:ext uri="{BB962C8B-B14F-4D97-AF65-F5344CB8AC3E}">
        <p14:creationId xmlns:p14="http://schemas.microsoft.com/office/powerpoint/2010/main" val="4794671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44532"/>
            <a:ext cx="9144000" cy="763304"/>
          </a:xfrm>
        </p:spPr>
        <p:txBody>
          <a:bodyPr>
            <a:normAutofit lnSpcReduction="10000"/>
          </a:bodyPr>
          <a:lstStyle/>
          <a:p>
            <a:pPr marL="0" indent="0" algn="ctr">
              <a:buNone/>
            </a:pPr>
            <a:r>
              <a:rPr lang="en-US" sz="4800" b="1" dirty="0">
                <a:ea typeface="ＭＳ 明朝"/>
                <a:cs typeface="Times New Roman"/>
              </a:rPr>
              <a:t>S</a:t>
            </a:r>
            <a:r>
              <a:rPr lang="en-US" sz="4800" b="1" dirty="0">
                <a:solidFill>
                  <a:srgbClr val="FF0000"/>
                </a:solidFill>
                <a:ea typeface="ＭＳ 明朝"/>
                <a:cs typeface="Times New Roman"/>
              </a:rPr>
              <a:t>O</a:t>
            </a:r>
            <a:r>
              <a:rPr lang="en-US" sz="4800" b="1" dirty="0">
                <a:ea typeface="ＭＳ 明朝"/>
                <a:cs typeface="Times New Roman"/>
              </a:rPr>
              <a:t>S</a:t>
            </a:r>
            <a:r>
              <a:rPr lang="en-US" sz="3600" b="1" dirty="0">
                <a:ea typeface="ＭＳ 明朝"/>
                <a:cs typeface="Times New Roman"/>
              </a:rPr>
              <a:t> </a:t>
            </a:r>
            <a:r>
              <a:rPr lang="en-US" sz="3600" b="1" dirty="0" smtClean="0">
                <a:ea typeface="ＭＳ 明朝"/>
                <a:cs typeface="Times New Roman"/>
              </a:rPr>
              <a:t>= REASON </a:t>
            </a:r>
            <a:r>
              <a:rPr lang="en-US" sz="4800" b="1" dirty="0" smtClean="0">
                <a:solidFill>
                  <a:srgbClr val="FF0000"/>
                </a:solidFill>
                <a:ea typeface="ＭＳ 明朝"/>
                <a:cs typeface="Times New Roman"/>
              </a:rPr>
              <a:t>+</a:t>
            </a:r>
            <a:r>
              <a:rPr lang="en-US" sz="4800" b="1" dirty="0" smtClean="0">
                <a:ea typeface="ＭＳ 明朝"/>
                <a:cs typeface="Times New Roman"/>
              </a:rPr>
              <a:t> </a:t>
            </a:r>
            <a:r>
              <a:rPr lang="en-US" sz="3600" b="1" dirty="0" smtClean="0">
                <a:ea typeface="ＭＳ 明朝"/>
                <a:cs typeface="Times New Roman"/>
              </a:rPr>
              <a:t>UNDERSTANDING</a:t>
            </a:r>
            <a:endParaRPr lang="en-US" sz="700" dirty="0">
              <a:ea typeface="ＭＳ 明朝"/>
              <a:cs typeface="Times New Roman"/>
            </a:endParaRPr>
          </a:p>
          <a:p>
            <a:endParaRPr lang="en-US" dirty="0"/>
          </a:p>
        </p:txBody>
      </p:sp>
      <p:pic>
        <p:nvPicPr>
          <p:cNvPr id="5" name="Picture 4"/>
          <p:cNvPicPr>
            <a:picLocks noChangeAspect="1"/>
          </p:cNvPicPr>
          <p:nvPr/>
        </p:nvPicPr>
        <p:blipFill>
          <a:blip r:embed="rId3"/>
          <a:stretch>
            <a:fillRect/>
          </a:stretch>
        </p:blipFill>
        <p:spPr>
          <a:xfrm>
            <a:off x="0" y="-149412"/>
            <a:ext cx="9144000" cy="7007413"/>
          </a:xfrm>
          <a:prstGeom prst="rect">
            <a:avLst/>
          </a:prstGeom>
        </p:spPr>
      </p:pic>
    </p:spTree>
    <p:extLst>
      <p:ext uri="{BB962C8B-B14F-4D97-AF65-F5344CB8AC3E}">
        <p14:creationId xmlns:p14="http://schemas.microsoft.com/office/powerpoint/2010/main" val="271842656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478" y="0"/>
            <a:ext cx="3793144" cy="5871458"/>
          </a:xfrm>
        </p:spPr>
        <p:txBody>
          <a:bodyPr/>
          <a:lstStyle/>
          <a:p>
            <a:r>
              <a:rPr lang="en-US" sz="6600" b="1" dirty="0" smtClean="0"/>
              <a:t>Fore-caring?</a:t>
            </a:r>
            <a:br>
              <a:rPr lang="en-US" sz="6600" b="1" dirty="0" smtClean="0"/>
            </a:br>
            <a:r>
              <a:rPr lang="en-US" sz="6600" b="1" dirty="0" smtClean="0"/>
              <a:t>Would you Bike to Work?</a:t>
            </a:r>
            <a:br>
              <a:rPr lang="en-US" sz="6600" b="1" dirty="0" smtClean="0"/>
            </a:br>
            <a:r>
              <a:rPr lang="en-US" sz="2000" dirty="0" smtClean="0"/>
              <a:t>Boje’s Recumbent Trike</a:t>
            </a:r>
            <a:endParaRPr lang="en-US" sz="2000"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35</a:t>
            </a:fld>
            <a:endParaRPr lang="en-US"/>
          </a:p>
        </p:txBody>
      </p:sp>
      <p:pic>
        <p:nvPicPr>
          <p:cNvPr id="5" name="Picture 4"/>
          <p:cNvPicPr>
            <a:picLocks noChangeAspect="1"/>
          </p:cNvPicPr>
          <p:nvPr/>
        </p:nvPicPr>
        <p:blipFill>
          <a:blip r:embed="rId2"/>
          <a:stretch>
            <a:fillRect/>
          </a:stretch>
        </p:blipFill>
        <p:spPr>
          <a:xfrm>
            <a:off x="4229100" y="304800"/>
            <a:ext cx="4914900" cy="6553200"/>
          </a:xfrm>
          <a:prstGeom prst="rect">
            <a:avLst/>
          </a:prstGeom>
        </p:spPr>
      </p:pic>
    </p:spTree>
    <p:extLst>
      <p:ext uri="{BB962C8B-B14F-4D97-AF65-F5344CB8AC3E}">
        <p14:creationId xmlns:p14="http://schemas.microsoft.com/office/powerpoint/2010/main" val="412877168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SOW AND REAP POINT</a:t>
            </a:r>
            <a:endParaRPr lang="en-US" dirty="0"/>
          </a:p>
        </p:txBody>
      </p:sp>
      <p:sp>
        <p:nvSpPr>
          <p:cNvPr id="3" name="Content Placeholder 2"/>
          <p:cNvSpPr>
            <a:spLocks noGrp="1"/>
          </p:cNvSpPr>
          <p:nvPr>
            <p:ph idx="1"/>
          </p:nvPr>
        </p:nvSpPr>
        <p:spPr/>
        <p:txBody>
          <a:bodyPr/>
          <a:lstStyle/>
          <a:p>
            <a:r>
              <a:rPr lang="en-US" dirty="0" smtClean="0"/>
              <a:t>ANTE1: Most people are not going to Bike to work o</a:t>
            </a:r>
          </a:p>
          <a:p>
            <a:r>
              <a:rPr lang="en-US" dirty="0" smtClean="0"/>
              <a:t> ANTE2: Become Vegan</a:t>
            </a:r>
          </a:p>
          <a:p>
            <a:r>
              <a:rPr lang="en-US" dirty="0" smtClean="0"/>
              <a:t>ANTE3: Less Golf = More Water</a:t>
            </a:r>
            <a:endParaRPr lang="en-US" dirty="0"/>
          </a:p>
          <a:p>
            <a:r>
              <a:rPr lang="en-US" sz="3600" b="1" dirty="0" smtClean="0"/>
              <a:t>CONSEQUENTS: C02 will continue to rise, Less Water of Life because No Fore-Caring for Future Generations, in advance</a:t>
            </a:r>
          </a:p>
        </p:txBody>
      </p:sp>
      <p:sp>
        <p:nvSpPr>
          <p:cNvPr id="4" name="Slide Number Placeholder 3"/>
          <p:cNvSpPr>
            <a:spLocks noGrp="1"/>
          </p:cNvSpPr>
          <p:nvPr>
            <p:ph type="sldNum" sz="quarter" idx="12"/>
          </p:nvPr>
        </p:nvSpPr>
        <p:spPr/>
        <p:txBody>
          <a:bodyPr/>
          <a:lstStyle/>
          <a:p>
            <a:fld id="{651FC063-5EA9-49AF-AFAF-D68C9E82B23B}" type="slidenum">
              <a:rPr lang="en-US" smtClean="0"/>
              <a:pPr/>
              <a:t>36</a:t>
            </a:fld>
            <a:endParaRPr lang="en-US"/>
          </a:p>
        </p:txBody>
      </p:sp>
    </p:spTree>
    <p:extLst>
      <p:ext uri="{BB962C8B-B14F-4D97-AF65-F5344CB8AC3E}">
        <p14:creationId xmlns:p14="http://schemas.microsoft.com/office/powerpoint/2010/main" val="4738585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271108"/>
            <a:ext cx="8490603" cy="698365"/>
          </a:xfrm>
        </p:spPr>
        <p:txBody>
          <a:bodyPr/>
          <a:lstStyle/>
          <a:p>
            <a:r>
              <a:rPr lang="en-US" b="1" dirty="0" smtClean="0"/>
              <a:t>CARBON FOOTPRINT of USA</a:t>
            </a:r>
            <a:endParaRPr lang="en-US" b="1" dirty="0"/>
          </a:p>
        </p:txBody>
      </p:sp>
      <p:sp>
        <p:nvSpPr>
          <p:cNvPr id="3" name="Content Placeholder 2"/>
          <p:cNvSpPr>
            <a:spLocks noGrp="1"/>
          </p:cNvSpPr>
          <p:nvPr>
            <p:ph idx="1"/>
          </p:nvPr>
        </p:nvSpPr>
        <p:spPr>
          <a:xfrm>
            <a:off x="440032" y="1600201"/>
            <a:ext cx="8042276" cy="4343400"/>
          </a:xfrm>
        </p:spPr>
        <p:txBody>
          <a:bodyPr>
            <a:normAutofit fontScale="92500" lnSpcReduction="10000"/>
          </a:bodyPr>
          <a:lstStyle/>
          <a:p>
            <a:pPr marL="0" indent="0">
              <a:buNone/>
            </a:pPr>
            <a:r>
              <a:rPr lang="en-US" sz="4800" dirty="0" smtClean="0"/>
              <a:t>Total </a:t>
            </a:r>
            <a:r>
              <a:rPr lang="en-US" sz="4800" dirty="0"/>
              <a:t>greenhouse gases produced by human </a:t>
            </a:r>
            <a:r>
              <a:rPr lang="en-US" sz="4800" dirty="0" smtClean="0"/>
              <a:t>activities</a:t>
            </a:r>
            <a:r>
              <a:rPr lang="en-US" sz="4800" dirty="0"/>
              <a:t> </a:t>
            </a:r>
            <a:r>
              <a:rPr lang="en-US" sz="4800" dirty="0" smtClean="0"/>
              <a:t>=</a:t>
            </a:r>
          </a:p>
          <a:p>
            <a:pPr marL="0" indent="0">
              <a:buNone/>
            </a:pPr>
            <a:r>
              <a:rPr lang="en-US" sz="4800" dirty="0" smtClean="0"/>
              <a:t>tons </a:t>
            </a:r>
            <a:r>
              <a:rPr lang="en-US" sz="4800" dirty="0"/>
              <a:t>of carbon dioxide (CO2)</a:t>
            </a:r>
            <a:r>
              <a:rPr lang="en-US" sz="4800" dirty="0" smtClean="0"/>
              <a:t>.</a:t>
            </a:r>
          </a:p>
          <a:p>
            <a:r>
              <a:rPr lang="en-US" sz="3800" dirty="0"/>
              <a:t>Natural </a:t>
            </a:r>
            <a:r>
              <a:rPr lang="en-US" sz="3800" dirty="0" smtClean="0"/>
              <a:t>CO2 </a:t>
            </a:r>
            <a:r>
              <a:rPr lang="en-US" sz="3800" dirty="0"/>
              <a:t>cycle</a:t>
            </a:r>
            <a:r>
              <a:rPr lang="en-US" sz="3800" dirty="0" smtClean="0">
                <a:sym typeface="Wingdings"/>
              </a:rPr>
              <a:t>CO2</a:t>
            </a:r>
            <a:r>
              <a:rPr lang="en-US" sz="3800" dirty="0" smtClean="0"/>
              <a:t> gets </a:t>
            </a:r>
            <a:r>
              <a:rPr lang="en-US" sz="3800" dirty="0"/>
              <a:t>re-absorbed by plants and trees</a:t>
            </a:r>
          </a:p>
          <a:p>
            <a:endParaRPr lang="en-US" sz="4800" dirty="0"/>
          </a:p>
          <a:p>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37</a:t>
            </a:fld>
            <a:endParaRPr lang="en-US"/>
          </a:p>
        </p:txBody>
      </p:sp>
      <p:sp>
        <p:nvSpPr>
          <p:cNvPr id="5" name="Rectangle 4"/>
          <p:cNvSpPr/>
          <p:nvPr/>
        </p:nvSpPr>
        <p:spPr>
          <a:xfrm>
            <a:off x="3873038" y="1018641"/>
            <a:ext cx="1136399" cy="646331"/>
          </a:xfrm>
          <a:prstGeom prst="rect">
            <a:avLst/>
          </a:prstGeom>
        </p:spPr>
        <p:txBody>
          <a:bodyPr wrap="none">
            <a:spAutoFit/>
          </a:bodyPr>
          <a:lstStyle/>
          <a:p>
            <a:r>
              <a:rPr lang="en-US" sz="3600" b="1" dirty="0">
                <a:ea typeface="ＭＳ 明朝"/>
                <a:cs typeface="Times New Roman"/>
              </a:rPr>
              <a:t>S</a:t>
            </a:r>
            <a:r>
              <a:rPr lang="en-US" sz="3600" b="1" dirty="0">
                <a:solidFill>
                  <a:srgbClr val="FF0000"/>
                </a:solidFill>
                <a:ea typeface="ＭＳ 明朝"/>
                <a:cs typeface="Times New Roman"/>
              </a:rPr>
              <a:t>O</a:t>
            </a:r>
            <a:r>
              <a:rPr lang="en-US" sz="3600" b="1" dirty="0">
                <a:ea typeface="ＭＳ 明朝"/>
                <a:cs typeface="Times New Roman"/>
              </a:rPr>
              <a:t>S</a:t>
            </a:r>
            <a:endParaRPr lang="en-US" sz="3600" dirty="0"/>
          </a:p>
        </p:txBody>
      </p:sp>
    </p:spTree>
    <p:extLst>
      <p:ext uri="{BB962C8B-B14F-4D97-AF65-F5344CB8AC3E}">
        <p14:creationId xmlns:p14="http://schemas.microsoft.com/office/powerpoint/2010/main" val="277510143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43200" y="0"/>
            <a:ext cx="6400800" cy="830997"/>
          </a:xfrm>
          <a:prstGeom prst="rect">
            <a:avLst/>
          </a:prstGeom>
        </p:spPr>
        <p:txBody>
          <a:bodyPr wrap="square">
            <a:spAutoFit/>
          </a:bodyPr>
          <a:lstStyle/>
          <a:p>
            <a:endParaRPr lang="en-US" sz="2400" dirty="0"/>
          </a:p>
          <a:p>
            <a:r>
              <a:rPr lang="en-US" sz="2400" b="1" dirty="0" smtClean="0"/>
              <a:t>NMSU HISTORY OF SUSTAINABLITY </a:t>
            </a:r>
            <a:endParaRPr lang="en-US" sz="2400" b="1" dirty="0"/>
          </a:p>
        </p:txBody>
      </p:sp>
      <p:pic>
        <p:nvPicPr>
          <p:cNvPr id="5" name="Picture 4"/>
          <p:cNvPicPr>
            <a:picLocks noChangeAspect="1"/>
          </p:cNvPicPr>
          <p:nvPr/>
        </p:nvPicPr>
        <p:blipFill>
          <a:blip r:embed="rId3"/>
          <a:stretch>
            <a:fillRect/>
          </a:stretch>
        </p:blipFill>
        <p:spPr>
          <a:xfrm>
            <a:off x="0" y="0"/>
            <a:ext cx="2196353" cy="1413394"/>
          </a:xfrm>
          <a:prstGeom prst="rect">
            <a:avLst/>
          </a:prstGeom>
        </p:spPr>
      </p:pic>
      <p:pic>
        <p:nvPicPr>
          <p:cNvPr id="6" name="Picture 5"/>
          <p:cNvPicPr>
            <a:picLocks noChangeAspect="1"/>
          </p:cNvPicPr>
          <p:nvPr/>
        </p:nvPicPr>
        <p:blipFill>
          <a:blip r:embed="rId4"/>
          <a:stretch>
            <a:fillRect/>
          </a:stretch>
        </p:blipFill>
        <p:spPr>
          <a:xfrm>
            <a:off x="-42031" y="1413395"/>
            <a:ext cx="8440106" cy="3230594"/>
          </a:xfrm>
          <a:prstGeom prst="rect">
            <a:avLst/>
          </a:prstGeom>
        </p:spPr>
      </p:pic>
      <p:sp>
        <p:nvSpPr>
          <p:cNvPr id="12" name="Rectangle 11"/>
          <p:cNvSpPr/>
          <p:nvPr/>
        </p:nvSpPr>
        <p:spPr>
          <a:xfrm>
            <a:off x="3376706" y="6367537"/>
            <a:ext cx="5725263" cy="523220"/>
          </a:xfrm>
          <a:prstGeom prst="rect">
            <a:avLst/>
          </a:prstGeom>
        </p:spPr>
        <p:txBody>
          <a:bodyPr wrap="square">
            <a:spAutoFit/>
          </a:bodyPr>
          <a:lstStyle/>
          <a:p>
            <a:r>
              <a:rPr lang="en-US" dirty="0" smtClean="0"/>
              <a:t>For entire history </a:t>
            </a:r>
            <a:r>
              <a:rPr lang="en-US" dirty="0" smtClean="0">
                <a:sym typeface="Wingdings"/>
              </a:rPr>
              <a:t> </a:t>
            </a:r>
            <a:r>
              <a:rPr lang="en-US" sz="2800" b="1" dirty="0" smtClean="0">
                <a:sym typeface="Wingdings"/>
                <a:hlinkClick r:id="rId5"/>
              </a:rPr>
              <a:t>greening.nmsu.edu</a:t>
            </a:r>
            <a:endParaRPr lang="en-US" b="1" dirty="0"/>
          </a:p>
        </p:txBody>
      </p:sp>
      <p:sp>
        <p:nvSpPr>
          <p:cNvPr id="8" name="Rectangle 7"/>
          <p:cNvSpPr/>
          <p:nvPr/>
        </p:nvSpPr>
        <p:spPr>
          <a:xfrm>
            <a:off x="0" y="4643988"/>
            <a:ext cx="9186030" cy="1846659"/>
          </a:xfrm>
          <a:prstGeom prst="rect">
            <a:avLst/>
          </a:prstGeom>
        </p:spPr>
        <p:txBody>
          <a:bodyPr wrap="square">
            <a:spAutoFit/>
          </a:bodyPr>
          <a:lstStyle/>
          <a:p>
            <a:r>
              <a:rPr lang="en-US" sz="2000" b="1" dirty="0"/>
              <a:t>WWRI</a:t>
            </a:r>
            <a:r>
              <a:rPr lang="en-US" sz="2000" dirty="0"/>
              <a:t> Water Resources Research Institute</a:t>
            </a:r>
          </a:p>
          <a:p>
            <a:r>
              <a:rPr lang="en-US" sz="2000" b="1" dirty="0"/>
              <a:t>SWTDI</a:t>
            </a:r>
            <a:r>
              <a:rPr lang="en-US" sz="2000" dirty="0"/>
              <a:t> Southwest Technology Development Institute </a:t>
            </a:r>
          </a:p>
          <a:p>
            <a:r>
              <a:rPr lang="en-US" sz="2000" b="1" dirty="0"/>
              <a:t>LTER </a:t>
            </a:r>
            <a:r>
              <a:rPr lang="en-US" sz="2000" dirty="0"/>
              <a:t>Long Term Ecological Research · Jornada Basin</a:t>
            </a:r>
            <a:endParaRPr lang="en-US" sz="2000" b="1" dirty="0"/>
          </a:p>
          <a:p>
            <a:r>
              <a:rPr lang="en-US" sz="2000" b="1" dirty="0"/>
              <a:t>WERC</a:t>
            </a:r>
            <a:r>
              <a:rPr lang="en-US" sz="1600" b="1" dirty="0"/>
              <a:t> </a:t>
            </a:r>
            <a:r>
              <a:rPr lang="en-US" sz="1600" dirty="0"/>
              <a:t>Waste-management Education and Research </a:t>
            </a:r>
            <a:r>
              <a:rPr lang="en-US" sz="1600" dirty="0" smtClean="0"/>
              <a:t>Consortium; new </a:t>
            </a:r>
            <a:r>
              <a:rPr lang="en-US" sz="1600" dirty="0"/>
              <a:t>name is: A Consortium for Environmental Education and Technology </a:t>
            </a:r>
            <a:r>
              <a:rPr lang="en-US" sz="1600" dirty="0" smtClean="0"/>
              <a:t>Development</a:t>
            </a:r>
            <a:endParaRPr lang="en-US" sz="2000" dirty="0"/>
          </a:p>
          <a:p>
            <a:endParaRPr lang="en-US" dirty="0"/>
          </a:p>
        </p:txBody>
      </p:sp>
      <p:sp>
        <p:nvSpPr>
          <p:cNvPr id="7" name="Text Box 2"/>
          <p:cNvSpPr txBox="1"/>
          <p:nvPr/>
        </p:nvSpPr>
        <p:spPr>
          <a:xfrm>
            <a:off x="8165932" y="2786969"/>
            <a:ext cx="1183963" cy="613016"/>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3600" b="1" dirty="0">
                <a:effectLst/>
                <a:ea typeface="ＭＳ 明朝"/>
                <a:cs typeface="Times New Roman"/>
              </a:rPr>
              <a:t>S</a:t>
            </a:r>
            <a:r>
              <a:rPr lang="en-US" sz="3600" b="1" dirty="0">
                <a:solidFill>
                  <a:srgbClr val="FF0000"/>
                </a:solidFill>
                <a:effectLst/>
                <a:ea typeface="ＭＳ 明朝"/>
                <a:cs typeface="Times New Roman"/>
              </a:rPr>
              <a:t>O</a:t>
            </a:r>
            <a:r>
              <a:rPr lang="en-US" sz="3600" b="1" dirty="0">
                <a:effectLst/>
                <a:ea typeface="ＭＳ 明朝"/>
                <a:cs typeface="Times New Roman"/>
              </a:rPr>
              <a:t>S</a:t>
            </a:r>
            <a:endParaRPr lang="en-US" sz="100" dirty="0">
              <a:effectLst/>
              <a:ea typeface="ＭＳ 明朝"/>
              <a:cs typeface="Times New Roman"/>
            </a:endParaRPr>
          </a:p>
          <a:p>
            <a:pPr marL="0" marR="0">
              <a:spcBef>
                <a:spcPts val="0"/>
              </a:spcBef>
              <a:spcAft>
                <a:spcPts val="0"/>
              </a:spcAft>
            </a:pPr>
            <a:r>
              <a:rPr lang="en-US" sz="19000" b="1" dirty="0">
                <a:effectLst/>
                <a:ea typeface="ＭＳ 明朝"/>
                <a:cs typeface="Times New Roman"/>
              </a:rPr>
              <a:t> </a:t>
            </a:r>
            <a:endParaRPr lang="en-US" sz="1200" dirty="0">
              <a:effectLst/>
              <a:ea typeface="ＭＳ 明朝"/>
              <a:cs typeface="Times New Roman"/>
            </a:endParaRPr>
          </a:p>
        </p:txBody>
      </p:sp>
    </p:spTree>
    <p:extLst>
      <p:ext uri="{BB962C8B-B14F-4D97-AF65-F5344CB8AC3E}">
        <p14:creationId xmlns:p14="http://schemas.microsoft.com/office/powerpoint/2010/main" val="313921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98740"/>
            <a:ext cx="8042276" cy="725352"/>
          </a:xfrm>
        </p:spPr>
        <p:txBody>
          <a:bodyPr/>
          <a:lstStyle/>
          <a:p>
            <a:r>
              <a:rPr lang="en-US" sz="3200" dirty="0" smtClean="0"/>
              <a:t>University Negations of People &amp; Answerability to Ecosystem</a:t>
            </a:r>
            <a:endParaRPr lang="en-US" sz="3200" dirty="0"/>
          </a:p>
        </p:txBody>
      </p:sp>
      <p:sp>
        <p:nvSpPr>
          <p:cNvPr id="3" name="Content Placeholder 2"/>
          <p:cNvSpPr>
            <a:spLocks noGrp="1"/>
          </p:cNvSpPr>
          <p:nvPr>
            <p:ph idx="1"/>
          </p:nvPr>
        </p:nvSpPr>
        <p:spPr>
          <a:xfrm>
            <a:off x="0" y="1081327"/>
            <a:ext cx="9144000" cy="4954746"/>
          </a:xfrm>
        </p:spPr>
        <p:txBody>
          <a:bodyPr>
            <a:normAutofit fontScale="62500" lnSpcReduction="20000"/>
          </a:bodyPr>
          <a:lstStyle/>
          <a:p>
            <a:pPr marL="0" indent="0">
              <a:buNone/>
            </a:pPr>
            <a:r>
              <a:rPr lang="en-US" sz="3200" dirty="0" smtClean="0"/>
              <a:t>NMSU is an entity is going through cost-cutting ($12.3 million already) and more to come. Each cutting is an absenting (120 positions of faculty, staff, mid-level administrators) – have already been cut:</a:t>
            </a:r>
          </a:p>
          <a:p>
            <a:pPr marL="0" indent="0">
              <a:buNone/>
            </a:pPr>
            <a:r>
              <a:rPr lang="en-US" dirty="0" smtClean="0"/>
              <a:t>July 14 2016”belt</a:t>
            </a:r>
            <a:r>
              <a:rPr lang="en-US" dirty="0"/>
              <a:t>-tightening continues: </a:t>
            </a:r>
            <a:r>
              <a:rPr lang="en-US" dirty="0" smtClean="0"/>
              <a:t>NMSU said </a:t>
            </a:r>
            <a:r>
              <a:rPr lang="is-IS" dirty="0" smtClean="0"/>
              <a:t>…</a:t>
            </a:r>
            <a:r>
              <a:rPr lang="en-US" dirty="0" smtClean="0"/>
              <a:t> </a:t>
            </a:r>
            <a:r>
              <a:rPr lang="en-US" dirty="0"/>
              <a:t>it will cut more than 120 faculty and staff positions and trim budgets across academic and administrative units to save more than $12 million this fiscal </a:t>
            </a:r>
            <a:r>
              <a:rPr lang="en-US" dirty="0" smtClean="0"/>
              <a:t>year” </a:t>
            </a:r>
            <a:r>
              <a:rPr lang="en-US" dirty="0" smtClean="0">
                <a:hlinkClick r:id="rId2"/>
              </a:rPr>
              <a:t>source</a:t>
            </a:r>
            <a:endParaRPr lang="en-US" dirty="0" smtClean="0"/>
          </a:p>
          <a:p>
            <a:r>
              <a:rPr lang="en-US" dirty="0" smtClean="0"/>
              <a:t>“</a:t>
            </a:r>
            <a:r>
              <a:rPr lang="en-US" dirty="0"/>
              <a:t>NMSU will eliminate 89 vacant positions, including 27 faculty and 62 staff. The system will cut 37 currently staffed positions, including three faculty and 34 staff. Human resources will review whether staffers whose jobs are cut may be transferred into other </a:t>
            </a:r>
            <a:r>
              <a:rPr lang="en-US" dirty="0" smtClean="0"/>
              <a:t>vacancies” </a:t>
            </a:r>
            <a:r>
              <a:rPr lang="en-US" dirty="0" smtClean="0">
                <a:hlinkClick r:id="rId2"/>
              </a:rPr>
              <a:t>source</a:t>
            </a:r>
            <a:endParaRPr lang="en-US" dirty="0" smtClean="0"/>
          </a:p>
          <a:p>
            <a:r>
              <a:rPr lang="en-US" dirty="0" smtClean="0"/>
              <a:t>Entire departments &amp; units are being merged, or dissolved ($828,000 cut by dissolving Health Services),</a:t>
            </a:r>
          </a:p>
          <a:p>
            <a:r>
              <a:rPr lang="en-US" dirty="0" smtClean="0"/>
              <a:t>“</a:t>
            </a:r>
            <a:r>
              <a:rPr lang="en-US" dirty="0"/>
              <a:t>The cuts all apply to the university’s $178 million “instruction and general,” or I&amp;G budget – the portion of the $622 million total system budget that is covered by tuition and </a:t>
            </a:r>
            <a:r>
              <a:rPr lang="en-US" dirty="0" smtClean="0"/>
              <a:t>appropriations</a:t>
            </a:r>
            <a:r>
              <a:rPr lang="en-US" dirty="0"/>
              <a:t>” </a:t>
            </a:r>
            <a:r>
              <a:rPr lang="en-US" dirty="0" smtClean="0">
                <a:hlinkClick r:id="rId2"/>
              </a:rPr>
              <a:t>source</a:t>
            </a:r>
            <a:endParaRPr lang="en-US" dirty="0" smtClean="0"/>
          </a:p>
          <a:p>
            <a:r>
              <a:rPr lang="en-US" sz="2600" dirty="0" smtClean="0"/>
              <a:t>Before changes enrollment has fallen to about 15,490 in 2015. Will the transformations make it fall further?</a:t>
            </a:r>
          </a:p>
          <a:p>
            <a:r>
              <a:rPr lang="en-US" sz="2600" b="1" dirty="0" smtClean="0"/>
              <a:t>How NMSU budget-cutting math logic co-exists with EXPANDING GOLF</a:t>
            </a:r>
          </a:p>
        </p:txBody>
      </p:sp>
      <p:sp>
        <p:nvSpPr>
          <p:cNvPr id="4" name="Footer Placeholder 3"/>
          <p:cNvSpPr>
            <a:spLocks noGrp="1"/>
          </p:cNvSpPr>
          <p:nvPr>
            <p:ph type="ftr" sz="quarter" idx="11"/>
          </p:nvPr>
        </p:nvSpPr>
        <p:spPr/>
        <p:txBody>
          <a:bodyPr/>
          <a:lstStyle/>
          <a:p>
            <a:r>
              <a:rPr lang="en-US" smtClean="0"/>
              <a:t>Boje -5 Ontologies for IRB</a:t>
            </a:r>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39</a:t>
            </a:fld>
            <a:endParaRPr lang="en-US"/>
          </a:p>
        </p:txBody>
      </p:sp>
    </p:spTree>
    <p:extLst>
      <p:ext uri="{BB962C8B-B14F-4D97-AF65-F5344CB8AC3E}">
        <p14:creationId xmlns:p14="http://schemas.microsoft.com/office/powerpoint/2010/main" val="18301326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4</a:t>
            </a:fld>
            <a:endParaRPr lang="en-US"/>
          </a:p>
        </p:txBody>
      </p:sp>
      <p:pic>
        <p:nvPicPr>
          <p:cNvPr id="5" name="Picture 4"/>
          <p:cNvPicPr>
            <a:picLocks noChangeAspect="1"/>
          </p:cNvPicPr>
          <p:nvPr/>
        </p:nvPicPr>
        <p:blipFill>
          <a:blip r:embed="rId2"/>
          <a:stretch>
            <a:fillRect/>
          </a:stretch>
        </p:blipFill>
        <p:spPr>
          <a:xfrm>
            <a:off x="105697" y="150201"/>
            <a:ext cx="9038303" cy="5953386"/>
          </a:xfrm>
          <a:prstGeom prst="rect">
            <a:avLst/>
          </a:prstGeom>
        </p:spPr>
      </p:pic>
      <p:sp>
        <p:nvSpPr>
          <p:cNvPr id="6" name="Rectangle 5"/>
          <p:cNvSpPr/>
          <p:nvPr/>
        </p:nvSpPr>
        <p:spPr>
          <a:xfrm>
            <a:off x="4056891" y="6275668"/>
            <a:ext cx="3841015" cy="369332"/>
          </a:xfrm>
          <a:prstGeom prst="rect">
            <a:avLst/>
          </a:prstGeom>
        </p:spPr>
        <p:txBody>
          <a:bodyPr wrap="none">
            <a:spAutoFit/>
          </a:bodyPr>
          <a:lstStyle/>
          <a:p>
            <a:r>
              <a:rPr lang="en-US" dirty="0">
                <a:hlinkClick r:id="rId3"/>
              </a:rPr>
              <a:t>https://</a:t>
            </a:r>
            <a:r>
              <a:rPr lang="en-US" dirty="0" smtClean="0">
                <a:hlinkClick r:id="rId3"/>
              </a:rPr>
              <a:t>davidboje.wordpress.com</a:t>
            </a:r>
            <a:r>
              <a:rPr lang="en-US" dirty="0" smtClean="0"/>
              <a:t> </a:t>
            </a:r>
            <a:endParaRPr lang="en-US" dirty="0"/>
          </a:p>
        </p:txBody>
      </p:sp>
    </p:spTree>
    <p:extLst>
      <p:ext uri="{BB962C8B-B14F-4D97-AF65-F5344CB8AC3E}">
        <p14:creationId xmlns:p14="http://schemas.microsoft.com/office/powerpoint/2010/main" val="335215007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Grp="1"/>
          </p:cNvSpPr>
          <p:nvPr>
            <p:ph type="title"/>
          </p:nvPr>
        </p:nvSpPr>
        <p:spPr>
          <a:xfrm>
            <a:off x="549275" y="1"/>
            <a:ext cx="8449636" cy="103094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000" b="1" dirty="0" smtClean="0">
                <a:effectLst/>
                <a:ea typeface="ＭＳ 明朝"/>
                <a:cs typeface="Times New Roman"/>
              </a:rPr>
              <a:t>S</a:t>
            </a:r>
            <a:r>
              <a:rPr lang="en-US" sz="8000" b="1" dirty="0" smtClean="0">
                <a:solidFill>
                  <a:srgbClr val="FF0000"/>
                </a:solidFill>
                <a:effectLst/>
                <a:ea typeface="ＭＳ 明朝"/>
                <a:cs typeface="Times New Roman"/>
              </a:rPr>
              <a:t>O</a:t>
            </a:r>
            <a:r>
              <a:rPr lang="en-US" sz="8000" b="1" dirty="0" smtClean="0">
                <a:effectLst/>
                <a:ea typeface="ＭＳ 明朝"/>
                <a:cs typeface="Times New Roman"/>
              </a:rPr>
              <a:t>S 11 BILLION</a:t>
            </a:r>
            <a:endParaRPr lang="en-US" sz="700" dirty="0">
              <a:effectLst/>
              <a:ea typeface="ＭＳ 明朝"/>
              <a:cs typeface="Times New Roman"/>
            </a:endParaRPr>
          </a:p>
          <a:p>
            <a:pPr marL="0" marR="0">
              <a:spcBef>
                <a:spcPts val="0"/>
              </a:spcBef>
              <a:spcAft>
                <a:spcPts val="0"/>
              </a:spcAft>
            </a:pPr>
            <a:r>
              <a:rPr lang="en-US" sz="19000" b="1" dirty="0">
                <a:effectLst/>
                <a:ea typeface="ＭＳ 明朝"/>
                <a:cs typeface="Times New Roman"/>
              </a:rPr>
              <a:t> </a:t>
            </a:r>
            <a:endParaRPr lang="en-US" sz="1200" dirty="0">
              <a:effectLst/>
              <a:ea typeface="ＭＳ 明朝"/>
              <a:cs typeface="Times New Roman"/>
            </a:endParaRPr>
          </a:p>
        </p:txBody>
      </p:sp>
      <p:sp>
        <p:nvSpPr>
          <p:cNvPr id="9" name="Slide Number Placeholder 8"/>
          <p:cNvSpPr>
            <a:spLocks noGrp="1"/>
          </p:cNvSpPr>
          <p:nvPr>
            <p:ph type="sldNum" sz="quarter" idx="12"/>
          </p:nvPr>
        </p:nvSpPr>
        <p:spPr/>
        <p:txBody>
          <a:bodyPr/>
          <a:lstStyle/>
          <a:p>
            <a:fld id="{651FC063-5EA9-49AF-AFAF-D68C9E82B23B}" type="slidenum">
              <a:rPr lang="en-US" smtClean="0"/>
              <a:pPr/>
              <a:t>40</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107563221"/>
              </p:ext>
            </p:extLst>
          </p:nvPr>
        </p:nvGraphicFramePr>
        <p:xfrm>
          <a:off x="0" y="1195295"/>
          <a:ext cx="9120188" cy="5244352"/>
        </p:xfrm>
        <a:graphic>
          <a:graphicData uri="http://schemas.openxmlformats.org/presentationml/2006/ole">
            <mc:AlternateContent xmlns:mc="http://schemas.openxmlformats.org/markup-compatibility/2006">
              <mc:Choice xmlns:v="urn:schemas-microsoft-com:vml" Requires="v">
                <p:oleObj spid="_x0000_s7208" name="Document" r:id="rId4" imgW="6286500" imgH="1511300" progId="Word.Document.12">
                  <p:embed/>
                </p:oleObj>
              </mc:Choice>
              <mc:Fallback>
                <p:oleObj name="Document" r:id="rId4" imgW="6286500" imgH="1511300" progId="Word.Document.12">
                  <p:embed/>
                  <p:pic>
                    <p:nvPicPr>
                      <p:cNvPr id="0" name=""/>
                      <p:cNvPicPr/>
                      <p:nvPr/>
                    </p:nvPicPr>
                    <p:blipFill>
                      <a:blip r:embed="rId5"/>
                      <a:stretch>
                        <a:fillRect/>
                      </a:stretch>
                    </p:blipFill>
                    <p:spPr>
                      <a:xfrm>
                        <a:off x="0" y="1195295"/>
                        <a:ext cx="9120188" cy="5244352"/>
                      </a:xfrm>
                      <a:prstGeom prst="rect">
                        <a:avLst/>
                      </a:prstGeom>
                    </p:spPr>
                  </p:pic>
                </p:oleObj>
              </mc:Fallback>
            </mc:AlternateContent>
          </a:graphicData>
        </a:graphic>
      </p:graphicFrame>
    </p:spTree>
    <p:extLst>
      <p:ext uri="{BB962C8B-B14F-4D97-AF65-F5344CB8AC3E}">
        <p14:creationId xmlns:p14="http://schemas.microsoft.com/office/powerpoint/2010/main" val="293991442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41</a:t>
            </a:fld>
            <a:endParaRPr lang="en-US"/>
          </a:p>
        </p:txBody>
      </p:sp>
      <p:pic>
        <p:nvPicPr>
          <p:cNvPr id="5" name="Picture 4"/>
          <p:cNvPicPr>
            <a:picLocks noChangeAspect="1"/>
          </p:cNvPicPr>
          <p:nvPr/>
        </p:nvPicPr>
        <p:blipFill>
          <a:blip r:embed="rId2"/>
          <a:stretch>
            <a:fillRect/>
          </a:stretch>
        </p:blipFill>
        <p:spPr>
          <a:xfrm>
            <a:off x="958945" y="113509"/>
            <a:ext cx="7470268" cy="5976215"/>
          </a:xfrm>
          <a:prstGeom prst="rect">
            <a:avLst/>
          </a:prstGeom>
        </p:spPr>
      </p:pic>
    </p:spTree>
    <p:extLst>
      <p:ext uri="{BB962C8B-B14F-4D97-AF65-F5344CB8AC3E}">
        <p14:creationId xmlns:p14="http://schemas.microsoft.com/office/powerpoint/2010/main" val="22818312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576"/>
            <a:ext cx="9005861" cy="684208"/>
          </a:xfrm>
        </p:spPr>
        <p:txBody>
          <a:bodyPr/>
          <a:lstStyle/>
          <a:p>
            <a:r>
              <a:rPr lang="en-US" sz="3600" b="1" dirty="0" smtClean="0"/>
              <a:t>Would you CHANGE your FOOD-PRINT?</a:t>
            </a:r>
            <a:endParaRPr lang="en-US" sz="3600" b="1"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42</a:t>
            </a:fld>
            <a:endParaRPr lang="en-US"/>
          </a:p>
        </p:txBody>
      </p:sp>
      <p:pic>
        <p:nvPicPr>
          <p:cNvPr id="5" name="Picture 4" descr="cowspiracy_chart_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688" y="791784"/>
            <a:ext cx="7013995" cy="5325441"/>
          </a:xfrm>
          <a:prstGeom prst="rect">
            <a:avLst/>
          </a:prstGeom>
        </p:spPr>
      </p:pic>
    </p:spTree>
    <p:extLst>
      <p:ext uri="{BB962C8B-B14F-4D97-AF65-F5344CB8AC3E}">
        <p14:creationId xmlns:p14="http://schemas.microsoft.com/office/powerpoint/2010/main" val="183551601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43</a:t>
            </a:fld>
            <a:endParaRPr lang="en-US"/>
          </a:p>
        </p:txBody>
      </p:sp>
      <p:pic>
        <p:nvPicPr>
          <p:cNvPr id="5" name="Picture 4"/>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320919626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44</a:t>
            </a:fld>
            <a:endParaRPr lang="en-US"/>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1016554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10" y="107576"/>
            <a:ext cx="8042276" cy="1336956"/>
          </a:xfrm>
        </p:spPr>
        <p:txBody>
          <a:bodyPr/>
          <a:lstStyle/>
          <a:p>
            <a:r>
              <a:rPr lang="en-US" b="1" dirty="0"/>
              <a:t>How to have less of a FOOTPRINT on Earth?</a:t>
            </a:r>
          </a:p>
        </p:txBody>
      </p:sp>
      <p:sp>
        <p:nvSpPr>
          <p:cNvPr id="3" name="Content Placeholder 2"/>
          <p:cNvSpPr>
            <a:spLocks noGrp="1"/>
          </p:cNvSpPr>
          <p:nvPr>
            <p:ph idx="1"/>
          </p:nvPr>
        </p:nvSpPr>
        <p:spPr>
          <a:xfrm>
            <a:off x="221546" y="1444532"/>
            <a:ext cx="8666960" cy="4577127"/>
          </a:xfrm>
        </p:spPr>
        <p:txBody>
          <a:bodyPr>
            <a:normAutofit fontScale="77500" lnSpcReduction="20000"/>
          </a:bodyPr>
          <a:lstStyle/>
          <a:p>
            <a:pPr marL="0" indent="0">
              <a:buNone/>
            </a:pPr>
            <a:r>
              <a:rPr lang="en-US" sz="4800" b="1" dirty="0" smtClean="0"/>
              <a:t>1</a:t>
            </a:r>
            <a:r>
              <a:rPr lang="en-US" sz="5400" b="1" dirty="0" smtClean="0"/>
              <a:t>. Walk and Bike more</a:t>
            </a:r>
          </a:p>
          <a:p>
            <a:pPr marL="0" indent="0">
              <a:buNone/>
            </a:pPr>
            <a:r>
              <a:rPr lang="en-US" sz="5400" b="1" dirty="0" smtClean="0"/>
              <a:t>2. Change your Diet a little</a:t>
            </a:r>
          </a:p>
          <a:p>
            <a:pPr marL="0" indent="0">
              <a:buNone/>
            </a:pPr>
            <a:r>
              <a:rPr lang="en-US" sz="5200" b="1" dirty="0" smtClean="0"/>
              <a:t>3. Scale down Energy Use</a:t>
            </a:r>
          </a:p>
          <a:p>
            <a:pPr marL="0" indent="0">
              <a:buNone/>
            </a:pPr>
            <a:r>
              <a:rPr lang="en-US" sz="5200" b="1" dirty="0" smtClean="0"/>
              <a:t>4. Less Golf, More Water</a:t>
            </a:r>
          </a:p>
          <a:p>
            <a:pPr marL="0" indent="0">
              <a:buNone/>
            </a:pPr>
            <a:r>
              <a:rPr lang="en-US" sz="7100" b="1" dirty="0">
                <a:solidFill>
                  <a:srgbClr val="008000"/>
                </a:solidFill>
              </a:rPr>
              <a:t>5</a:t>
            </a:r>
            <a:r>
              <a:rPr lang="en-US" sz="7100" b="1" dirty="0" smtClean="0">
                <a:solidFill>
                  <a:srgbClr val="008000"/>
                </a:solidFill>
              </a:rPr>
              <a:t>. Be </a:t>
            </a:r>
            <a:r>
              <a:rPr lang="en-US" sz="7200" b="1" dirty="0" smtClean="0">
                <a:ea typeface="ＭＳ 明朝"/>
                <a:cs typeface="Times New Roman"/>
              </a:rPr>
              <a:t>S</a:t>
            </a:r>
            <a:r>
              <a:rPr lang="en-US" sz="7200" b="1" dirty="0" smtClean="0">
                <a:solidFill>
                  <a:srgbClr val="FF0000"/>
                </a:solidFill>
                <a:ea typeface="ＭＳ 明朝"/>
                <a:cs typeface="Times New Roman"/>
              </a:rPr>
              <a:t>O</a:t>
            </a:r>
            <a:r>
              <a:rPr lang="en-US" sz="7200" b="1" dirty="0" smtClean="0">
                <a:ea typeface="ＭＳ 明朝"/>
                <a:cs typeface="Times New Roman"/>
              </a:rPr>
              <a:t>S – School of Sustainability @ NMSU</a:t>
            </a:r>
            <a:endParaRPr lang="en-US" sz="7100" b="1" dirty="0">
              <a:solidFill>
                <a:srgbClr val="008000"/>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pPr/>
              <a:t>45</a:t>
            </a:fld>
            <a:endParaRPr lang="en-US"/>
          </a:p>
        </p:txBody>
      </p:sp>
    </p:spTree>
    <p:extLst>
      <p:ext uri="{BB962C8B-B14F-4D97-AF65-F5344CB8AC3E}">
        <p14:creationId xmlns:p14="http://schemas.microsoft.com/office/powerpoint/2010/main" val="58261188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430" y="186202"/>
            <a:ext cx="8759370" cy="814857"/>
          </a:xfrm>
        </p:spPr>
        <p:txBody>
          <a:bodyPr>
            <a:noAutofit/>
          </a:bodyPr>
          <a:lstStyle/>
          <a:p>
            <a:r>
              <a:rPr lang="en-US" sz="2800" dirty="0" smtClean="0"/>
              <a:t>THANK YOU</a:t>
            </a:r>
            <a:endParaRPr lang="en-US" sz="2800" dirty="0"/>
          </a:p>
        </p:txBody>
      </p:sp>
      <p:sp>
        <p:nvSpPr>
          <p:cNvPr id="10" name="Text Box 2"/>
          <p:cNvSpPr txBox="1"/>
          <p:nvPr/>
        </p:nvSpPr>
        <p:spPr>
          <a:xfrm>
            <a:off x="6418040" y="0"/>
            <a:ext cx="2529771" cy="1399696"/>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8800" b="1" dirty="0">
                <a:effectLst/>
                <a:ea typeface="ＭＳ 明朝"/>
                <a:cs typeface="Times New Roman"/>
              </a:rPr>
              <a:t>S</a:t>
            </a:r>
            <a:r>
              <a:rPr lang="en-US" sz="8800" b="1" dirty="0">
                <a:solidFill>
                  <a:srgbClr val="FF0000"/>
                </a:solidFill>
                <a:effectLst/>
                <a:ea typeface="ＭＳ 明朝"/>
                <a:cs typeface="Times New Roman"/>
              </a:rPr>
              <a:t>O</a:t>
            </a:r>
            <a:r>
              <a:rPr lang="en-US" sz="8800" b="1" dirty="0">
                <a:effectLst/>
                <a:ea typeface="ＭＳ 明朝"/>
                <a:cs typeface="Times New Roman"/>
              </a:rPr>
              <a:t>S</a:t>
            </a:r>
            <a:endParaRPr lang="en-US" sz="600" dirty="0">
              <a:effectLst/>
              <a:ea typeface="ＭＳ 明朝"/>
              <a:cs typeface="Times New Roman"/>
            </a:endParaRPr>
          </a:p>
          <a:p>
            <a:pPr marL="0" marR="0">
              <a:spcBef>
                <a:spcPts val="0"/>
              </a:spcBef>
              <a:spcAft>
                <a:spcPts val="0"/>
              </a:spcAft>
            </a:pPr>
            <a:r>
              <a:rPr lang="en-US" sz="19000" b="1" dirty="0">
                <a:effectLst/>
                <a:ea typeface="ＭＳ 明朝"/>
                <a:cs typeface="Times New Roman"/>
              </a:rPr>
              <a:t> </a:t>
            </a:r>
            <a:endParaRPr lang="en-US" sz="1200" dirty="0">
              <a:effectLst/>
              <a:ea typeface="ＭＳ 明朝"/>
              <a:cs typeface="Times New Roman"/>
            </a:endParaRPr>
          </a:p>
        </p:txBody>
      </p:sp>
      <p:sp>
        <p:nvSpPr>
          <p:cNvPr id="3" name="Rectangle 2"/>
          <p:cNvSpPr/>
          <p:nvPr/>
        </p:nvSpPr>
        <p:spPr>
          <a:xfrm>
            <a:off x="1176421" y="4688104"/>
            <a:ext cx="7967579" cy="1384995"/>
          </a:xfrm>
          <a:prstGeom prst="rect">
            <a:avLst/>
          </a:prstGeom>
        </p:spPr>
        <p:txBody>
          <a:bodyPr wrap="square">
            <a:spAutoFit/>
          </a:bodyPr>
          <a:lstStyle/>
          <a:p>
            <a:r>
              <a:rPr lang="en-US" sz="2800" b="1" dirty="0" smtClean="0">
                <a:hlinkClick r:id="rId3"/>
              </a:rPr>
              <a:t>http://davidboje.com/quantum</a:t>
            </a:r>
            <a:r>
              <a:rPr lang="en-US" sz="2800" b="1" dirty="0" smtClean="0"/>
              <a:t>  has our Proceeding Papers/Slides for the conference.</a:t>
            </a:r>
            <a:endParaRPr lang="en-US" sz="2800" b="1" dirty="0"/>
          </a:p>
        </p:txBody>
      </p:sp>
      <p:sp>
        <p:nvSpPr>
          <p:cNvPr id="4" name="Rectangle 3"/>
          <p:cNvSpPr/>
          <p:nvPr/>
        </p:nvSpPr>
        <p:spPr>
          <a:xfrm>
            <a:off x="1502094" y="2845085"/>
            <a:ext cx="6732114" cy="1815882"/>
          </a:xfrm>
          <a:prstGeom prst="rect">
            <a:avLst/>
          </a:prstGeom>
        </p:spPr>
        <p:txBody>
          <a:bodyPr wrap="square">
            <a:spAutoFit/>
          </a:bodyPr>
          <a:lstStyle/>
          <a:p>
            <a:r>
              <a:rPr lang="en-US" sz="2800" b="1" dirty="0" smtClean="0"/>
              <a:t>Send your presentations to </a:t>
            </a:r>
            <a:r>
              <a:rPr lang="en-US" sz="2800" b="1" dirty="0" smtClean="0">
                <a:hlinkClick r:id="rId4"/>
              </a:rPr>
              <a:t>davidboje@gmail.com</a:t>
            </a:r>
            <a:r>
              <a:rPr lang="en-US" sz="2800" b="1" dirty="0" smtClean="0"/>
              <a:t> to get them into the 2016 Proceedings of Quantum Storytelling Conference</a:t>
            </a:r>
            <a:endParaRPr lang="en-US" sz="2800" b="1" dirty="0"/>
          </a:p>
        </p:txBody>
      </p:sp>
      <p:sp>
        <p:nvSpPr>
          <p:cNvPr id="5" name="Rectangle 4"/>
          <p:cNvSpPr/>
          <p:nvPr/>
        </p:nvSpPr>
        <p:spPr>
          <a:xfrm>
            <a:off x="365492" y="1001059"/>
            <a:ext cx="7095938" cy="1754327"/>
          </a:xfrm>
          <a:prstGeom prst="rect">
            <a:avLst/>
          </a:prstGeom>
        </p:spPr>
        <p:txBody>
          <a:bodyPr wrap="none">
            <a:spAutoFit/>
          </a:bodyPr>
          <a:lstStyle/>
          <a:p>
            <a:r>
              <a:rPr lang="en-US" sz="3200" dirty="0" smtClean="0">
                <a:hlinkClick r:id="rId5"/>
              </a:rPr>
              <a:t>https</a:t>
            </a:r>
            <a:r>
              <a:rPr lang="en-US" sz="3200" dirty="0">
                <a:hlinkClick r:id="rId5"/>
              </a:rPr>
              <a:t>://davidboje.wordpress.com</a:t>
            </a:r>
            <a:r>
              <a:rPr lang="en-US" sz="4000" dirty="0"/>
              <a:t/>
            </a:r>
            <a:br>
              <a:rPr lang="en-US" sz="4000" dirty="0"/>
            </a:br>
            <a:r>
              <a:rPr lang="en-US" sz="4000" dirty="0" smtClean="0"/>
              <a:t> Antenarrative Blog </a:t>
            </a:r>
            <a:r>
              <a:rPr lang="en-US" sz="2800" dirty="0" smtClean="0"/>
              <a:t>for </a:t>
            </a:r>
            <a:r>
              <a:rPr lang="en-US" sz="2800" dirty="0"/>
              <a:t>paper; </a:t>
            </a:r>
            <a:endParaRPr lang="en-US" sz="2800" dirty="0" smtClean="0"/>
          </a:p>
          <a:p>
            <a:r>
              <a:rPr lang="en-US" sz="2800" dirty="0" smtClean="0"/>
              <a:t>slides </a:t>
            </a:r>
            <a:r>
              <a:rPr lang="en-US" sz="2800" dirty="0"/>
              <a:t>at </a:t>
            </a:r>
            <a:r>
              <a:rPr lang="en-US" sz="2800" dirty="0">
                <a:hlinkClick r:id="rId3"/>
              </a:rPr>
              <a:t>http://davidboje.com/quantum</a:t>
            </a:r>
            <a:r>
              <a:rPr lang="en-US" sz="2800" dirty="0"/>
              <a:t> </a:t>
            </a:r>
            <a:r>
              <a:rPr lang="en-US" sz="2800" dirty="0" smtClean="0"/>
              <a:t> </a:t>
            </a:r>
            <a:endParaRPr lang="en-US" sz="2800" dirty="0"/>
          </a:p>
        </p:txBody>
      </p:sp>
    </p:spTree>
    <p:extLst>
      <p:ext uri="{BB962C8B-B14F-4D97-AF65-F5344CB8AC3E}">
        <p14:creationId xmlns:p14="http://schemas.microsoft.com/office/powerpoint/2010/main" val="106883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5701" y="107576"/>
            <a:ext cx="5805849" cy="601299"/>
          </a:xfrm>
        </p:spPr>
        <p:txBody>
          <a:bodyPr/>
          <a:lstStyle/>
          <a:p>
            <a:r>
              <a:rPr lang="en-US" b="1" dirty="0" smtClean="0"/>
              <a:t>Definitions</a:t>
            </a:r>
            <a:endParaRPr lang="en-US" b="1" dirty="0"/>
          </a:p>
        </p:txBody>
      </p:sp>
      <p:sp>
        <p:nvSpPr>
          <p:cNvPr id="3" name="Content Placeholder 2"/>
          <p:cNvSpPr>
            <a:spLocks noGrp="1"/>
          </p:cNvSpPr>
          <p:nvPr>
            <p:ph idx="1"/>
          </p:nvPr>
        </p:nvSpPr>
        <p:spPr>
          <a:xfrm>
            <a:off x="549275" y="708875"/>
            <a:ext cx="8042276" cy="5234726"/>
          </a:xfrm>
        </p:spPr>
        <p:txBody>
          <a:bodyPr>
            <a:normAutofit fontScale="92500" lnSpcReduction="20000"/>
          </a:bodyPr>
          <a:lstStyle/>
          <a:p>
            <a:pPr marL="457200" indent="-457200">
              <a:buFont typeface="+mj-lt"/>
              <a:buAutoNum type="arabicPeriod"/>
            </a:pPr>
            <a:r>
              <a:rPr lang="en-US" sz="3200" b="1" dirty="0" smtClean="0"/>
              <a:t>Quantum</a:t>
            </a:r>
            <a:r>
              <a:rPr lang="en-US" sz="3200" dirty="0" smtClean="0"/>
              <a:t> </a:t>
            </a:r>
            <a:r>
              <a:rPr lang="en-US" sz="3200" dirty="0" smtClean="0">
                <a:sym typeface="Wingdings"/>
              </a:rPr>
              <a:t> (noun) Smallest quantity of radiant energy that any system possesses to exist</a:t>
            </a:r>
          </a:p>
          <a:p>
            <a:pPr marL="457200" indent="-457200">
              <a:buFont typeface="+mj-lt"/>
              <a:buAutoNum type="arabicPeriod"/>
            </a:pPr>
            <a:r>
              <a:rPr lang="en-US" sz="3200" b="1" dirty="0" smtClean="0">
                <a:sym typeface="Wingdings"/>
              </a:rPr>
              <a:t>Quanta</a:t>
            </a:r>
            <a:r>
              <a:rPr lang="en-US" sz="3200" dirty="0" smtClean="0">
                <a:sym typeface="Wingdings"/>
              </a:rPr>
              <a:t>  Plural of quantum; quanta are waves </a:t>
            </a:r>
            <a:r>
              <a:rPr lang="en-US" sz="3200" i="1" dirty="0">
                <a:sym typeface="Wingdings"/>
              </a:rPr>
              <a:t>&amp;</a:t>
            </a:r>
            <a:r>
              <a:rPr lang="en-US" sz="3200" dirty="0" smtClean="0">
                <a:sym typeface="Wingdings"/>
              </a:rPr>
              <a:t> particles; matter &amp; non-matter; mass &amp; non-mass; here &amp; there at same time; measurable &amp; non-measurable </a:t>
            </a:r>
          </a:p>
          <a:p>
            <a:pPr marL="457200" indent="-457200">
              <a:buFont typeface="+mj-lt"/>
              <a:buAutoNum type="arabicPeriod"/>
            </a:pPr>
            <a:r>
              <a:rPr lang="en-US" sz="3200" b="1" dirty="0" smtClean="0">
                <a:sym typeface="Wingdings"/>
              </a:rPr>
              <a:t>Quantus</a:t>
            </a:r>
            <a:r>
              <a:rPr lang="en-US" sz="3200" dirty="0">
                <a:sym typeface="Wingdings"/>
              </a:rPr>
              <a:t> </a:t>
            </a:r>
            <a:r>
              <a:rPr lang="en-US" sz="3200" dirty="0" smtClean="0">
                <a:sym typeface="Wingdings"/>
              </a:rPr>
              <a:t> Latin for ‘how much?’</a:t>
            </a:r>
          </a:p>
          <a:p>
            <a:pPr marL="457200" indent="-457200">
              <a:buFont typeface="+mj-lt"/>
              <a:buAutoNum type="arabicPeriod"/>
            </a:pPr>
            <a:r>
              <a:rPr lang="en-US" sz="3200" b="1" dirty="0" smtClean="0">
                <a:sym typeface="Wingdings"/>
              </a:rPr>
              <a:t>Quantum Storytelling  </a:t>
            </a:r>
            <a:r>
              <a:rPr lang="en-US" sz="3200" dirty="0" smtClean="0">
                <a:sym typeface="Wingdings"/>
              </a:rPr>
              <a:t>Things tell stories because Every Thing is QUANTA &amp; alive, entangled energy waves</a:t>
            </a:r>
            <a:endParaRPr lang="en-US" sz="3200" b="1" dirty="0" smtClean="0">
              <a:sym typeface="Wingdings"/>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pPr/>
              <a:t>5</a:t>
            </a:fld>
            <a:endParaRPr lang="en-US"/>
          </a:p>
        </p:txBody>
      </p:sp>
      <p:sp>
        <p:nvSpPr>
          <p:cNvPr id="5" name="Rectangle 4"/>
          <p:cNvSpPr/>
          <p:nvPr/>
        </p:nvSpPr>
        <p:spPr>
          <a:xfrm>
            <a:off x="2521153" y="57093"/>
            <a:ext cx="1136399" cy="646331"/>
          </a:xfrm>
          <a:prstGeom prst="rect">
            <a:avLst/>
          </a:prstGeom>
        </p:spPr>
        <p:txBody>
          <a:bodyPr wrap="none">
            <a:spAutoFit/>
          </a:bodyPr>
          <a:lstStyle/>
          <a:p>
            <a:r>
              <a:rPr lang="en-US" sz="3600" b="1" dirty="0">
                <a:ea typeface="ＭＳ 明朝"/>
                <a:cs typeface="Times New Roman"/>
              </a:rPr>
              <a:t>S</a:t>
            </a:r>
            <a:r>
              <a:rPr lang="en-US" sz="3600" b="1" dirty="0">
                <a:solidFill>
                  <a:srgbClr val="FF0000"/>
                </a:solidFill>
                <a:ea typeface="ＭＳ 明朝"/>
                <a:cs typeface="Times New Roman"/>
              </a:rPr>
              <a:t>O</a:t>
            </a:r>
            <a:r>
              <a:rPr lang="en-US" sz="3600" b="1" dirty="0">
                <a:ea typeface="ＭＳ 明朝"/>
                <a:cs typeface="Times New Roman"/>
              </a:rPr>
              <a:t>S</a:t>
            </a:r>
            <a:endParaRPr lang="en-US" sz="3600" dirty="0"/>
          </a:p>
        </p:txBody>
      </p:sp>
    </p:spTree>
    <p:extLst>
      <p:ext uri="{BB962C8B-B14F-4D97-AF65-F5344CB8AC3E}">
        <p14:creationId xmlns:p14="http://schemas.microsoft.com/office/powerpoint/2010/main" val="19406291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Antenarrative </a:t>
            </a:r>
            <a:r>
              <a:rPr lang="en-US" sz="3600" dirty="0"/>
              <a:t>waves freewheeling in </a:t>
            </a:r>
            <a:r>
              <a:rPr lang="en-US" sz="3600" dirty="0" smtClean="0"/>
              <a:t>spacetimemattering, in advance</a:t>
            </a:r>
            <a:endParaRPr lang="en-US" sz="3600" dirty="0"/>
          </a:p>
        </p:txBody>
      </p:sp>
      <p:sp>
        <p:nvSpPr>
          <p:cNvPr id="3" name="Content Placeholder 2"/>
          <p:cNvSpPr>
            <a:spLocks noGrp="1"/>
          </p:cNvSpPr>
          <p:nvPr>
            <p:ph idx="1"/>
          </p:nvPr>
        </p:nvSpPr>
        <p:spPr/>
        <p:txBody>
          <a:bodyPr>
            <a:normAutofit fontScale="92500"/>
          </a:bodyPr>
          <a:lstStyle/>
          <a:p>
            <a:pPr marL="0" indent="0">
              <a:buNone/>
            </a:pPr>
            <a:r>
              <a:rPr lang="en-US" dirty="0"/>
              <a:t>This image is very congruent with my sense of the existence of </a:t>
            </a:r>
            <a:r>
              <a:rPr lang="en-US" b="1" i="1" dirty="0"/>
              <a:t>Antenarrative Generative Mechanisms </a:t>
            </a:r>
            <a:r>
              <a:rPr lang="en-US" dirty="0"/>
              <a:t>(AGMs) as being antecedent</a:t>
            </a:r>
            <a:r>
              <a:rPr lang="en-US" dirty="0" smtClean="0"/>
              <a:t>, BEFORE-NARRATIVE, PRODUCING NARRATIVE </a:t>
            </a:r>
            <a:r>
              <a:rPr lang="en-US" dirty="0"/>
              <a:t>in advance of spacetimemattering of leadership events and </a:t>
            </a:r>
            <a:r>
              <a:rPr lang="en-US" dirty="0" smtClean="0"/>
              <a:t>experiences such as TRUMP President-elect</a:t>
            </a:r>
            <a:endParaRPr lang="en-US" dirty="0"/>
          </a:p>
          <a:p>
            <a:pPr marL="0" indent="0">
              <a:buNone/>
            </a:pPr>
            <a:r>
              <a:rPr lang="en-US" dirty="0"/>
              <a:t>Whole societies, with many cultures can be carried during AGM </a:t>
            </a:r>
            <a:r>
              <a:rPr lang="en-US" dirty="0" smtClean="0"/>
              <a:t>processes fore-caring for this or that future (antes are bets on the future). </a:t>
            </a:r>
          </a:p>
          <a:p>
            <a:pPr marL="0" indent="0">
              <a:buNone/>
            </a:pPr>
            <a:r>
              <a:rPr lang="en-US" b="1" dirty="0" smtClean="0"/>
              <a:t>I </a:t>
            </a:r>
            <a:r>
              <a:rPr lang="en-US" b="1" dirty="0"/>
              <a:t>believe leadership in society to be part of such </a:t>
            </a:r>
            <a:r>
              <a:rPr lang="en-US" b="1" dirty="0" smtClean="0"/>
              <a:t>quantum antenarrative  processes of fore-caring, in advance</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6</a:t>
            </a:fld>
            <a:endParaRPr lang="en-US"/>
          </a:p>
        </p:txBody>
      </p:sp>
    </p:spTree>
    <p:extLst>
      <p:ext uri="{BB962C8B-B14F-4D97-AF65-F5344CB8AC3E}">
        <p14:creationId xmlns:p14="http://schemas.microsoft.com/office/powerpoint/2010/main" val="8863854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608" y="107576"/>
            <a:ext cx="7860391" cy="586531"/>
          </a:xfrm>
        </p:spPr>
        <p:txBody>
          <a:bodyPr/>
          <a:lstStyle/>
          <a:p>
            <a:r>
              <a:rPr lang="en-US" b="1" dirty="0" smtClean="0"/>
              <a:t>Reaching our Quanta Limit</a:t>
            </a:r>
            <a:endParaRPr lang="en-US" b="1" dirty="0"/>
          </a:p>
        </p:txBody>
      </p:sp>
      <p:sp>
        <p:nvSpPr>
          <p:cNvPr id="3" name="Content Placeholder 2"/>
          <p:cNvSpPr>
            <a:spLocks noGrp="1"/>
          </p:cNvSpPr>
          <p:nvPr>
            <p:ph idx="1"/>
          </p:nvPr>
        </p:nvSpPr>
        <p:spPr>
          <a:xfrm>
            <a:off x="549275" y="694107"/>
            <a:ext cx="8042276" cy="5249494"/>
          </a:xfrm>
        </p:spPr>
        <p:txBody>
          <a:bodyPr>
            <a:normAutofit fontScale="92500" lnSpcReduction="10000"/>
          </a:bodyPr>
          <a:lstStyle/>
          <a:p>
            <a:pPr marL="0" indent="0">
              <a:buNone/>
            </a:pPr>
            <a:r>
              <a:rPr lang="en-US" sz="5400" dirty="0" smtClean="0">
                <a:sym typeface="Wingdings"/>
              </a:rPr>
              <a:t>“</a:t>
            </a:r>
            <a:r>
              <a:rPr lang="en-US" sz="5400" dirty="0">
                <a:sym typeface="Wingdings"/>
              </a:rPr>
              <a:t>Beyond a certain median per </a:t>
            </a:r>
            <a:r>
              <a:rPr lang="en-US" sz="5400" dirty="0" smtClean="0">
                <a:sym typeface="Wingdings"/>
              </a:rPr>
              <a:t>capita [QUANTA] </a:t>
            </a:r>
            <a:r>
              <a:rPr lang="en-US" sz="5400" dirty="0">
                <a:sym typeface="Wingdings"/>
              </a:rPr>
              <a:t>energy level, the political system and cultural context of any society must decay</a:t>
            </a:r>
            <a:r>
              <a:rPr lang="en-US" dirty="0">
                <a:sym typeface="Wingdings"/>
              </a:rPr>
              <a:t>” </a:t>
            </a:r>
            <a:endParaRPr lang="en-US" dirty="0" smtClean="0">
              <a:sym typeface="Wingdings"/>
            </a:endParaRPr>
          </a:p>
          <a:p>
            <a:pPr marL="0" indent="0" algn="r">
              <a:buNone/>
            </a:pPr>
            <a:r>
              <a:rPr lang="en-US" dirty="0" smtClean="0">
                <a:sym typeface="Wingdings"/>
              </a:rPr>
              <a:t>(</a:t>
            </a:r>
            <a:r>
              <a:rPr lang="en-US" dirty="0">
                <a:sym typeface="Wingdings"/>
              </a:rPr>
              <a:t>Ivan Illich, Energy &amp; Equity </a:t>
            </a:r>
            <a:r>
              <a:rPr lang="en-US" dirty="0" smtClean="0">
                <a:sym typeface="Wingdings"/>
              </a:rPr>
              <a:t>essay, bracket addition mine)</a:t>
            </a:r>
            <a:r>
              <a:rPr lang="en-US" dirty="0">
                <a:sym typeface="Wingdings"/>
              </a:rPr>
              <a:t>.</a:t>
            </a:r>
            <a:endParaRPr lang="en-US" b="1" dirty="0">
              <a:sym typeface="Wingdings"/>
            </a:endParaRPr>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7</a:t>
            </a:fld>
            <a:endParaRPr lang="en-US"/>
          </a:p>
        </p:txBody>
      </p:sp>
      <p:sp>
        <p:nvSpPr>
          <p:cNvPr id="5" name="Rectangle 4"/>
          <p:cNvSpPr/>
          <p:nvPr/>
        </p:nvSpPr>
        <p:spPr>
          <a:xfrm>
            <a:off x="147209" y="107576"/>
            <a:ext cx="1136399" cy="646331"/>
          </a:xfrm>
          <a:prstGeom prst="rect">
            <a:avLst/>
          </a:prstGeom>
        </p:spPr>
        <p:txBody>
          <a:bodyPr wrap="none">
            <a:spAutoFit/>
          </a:bodyPr>
          <a:lstStyle/>
          <a:p>
            <a:r>
              <a:rPr lang="en-US" sz="3600" b="1" dirty="0">
                <a:ea typeface="ＭＳ 明朝"/>
                <a:cs typeface="Times New Roman"/>
              </a:rPr>
              <a:t>S</a:t>
            </a:r>
            <a:r>
              <a:rPr lang="en-US" sz="3600" b="1" dirty="0">
                <a:solidFill>
                  <a:srgbClr val="FF0000"/>
                </a:solidFill>
                <a:ea typeface="ＭＳ 明朝"/>
                <a:cs typeface="Times New Roman"/>
              </a:rPr>
              <a:t>O</a:t>
            </a:r>
            <a:r>
              <a:rPr lang="en-US" sz="3600" b="1" dirty="0">
                <a:ea typeface="ＭＳ 明朝"/>
                <a:cs typeface="Times New Roman"/>
              </a:rPr>
              <a:t>S</a:t>
            </a:r>
            <a:endParaRPr lang="en-US" sz="3600" dirty="0"/>
          </a:p>
        </p:txBody>
      </p:sp>
    </p:spTree>
    <p:extLst>
      <p:ext uri="{BB962C8B-B14F-4D97-AF65-F5344CB8AC3E}">
        <p14:creationId xmlns:p14="http://schemas.microsoft.com/office/powerpoint/2010/main" val="38261062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832" y="107576"/>
            <a:ext cx="8780424" cy="1336956"/>
          </a:xfrm>
        </p:spPr>
        <p:txBody>
          <a:bodyPr/>
          <a:lstStyle/>
          <a:p>
            <a:r>
              <a:rPr lang="en-US" b="1" dirty="0" smtClean="0"/>
              <a:t>NMSU uses 3 million gallons of water each day</a:t>
            </a:r>
            <a:endParaRPr lang="en-US" b="1" dirty="0"/>
          </a:p>
        </p:txBody>
      </p:sp>
      <p:sp>
        <p:nvSpPr>
          <p:cNvPr id="3" name="Content Placeholder 2"/>
          <p:cNvSpPr>
            <a:spLocks noGrp="1"/>
          </p:cNvSpPr>
          <p:nvPr>
            <p:ph idx="1"/>
          </p:nvPr>
        </p:nvSpPr>
        <p:spPr>
          <a:xfrm>
            <a:off x="204832" y="1444532"/>
            <a:ext cx="8683674" cy="4790131"/>
          </a:xfrm>
        </p:spPr>
        <p:txBody>
          <a:bodyPr>
            <a:noAutofit/>
          </a:bodyPr>
          <a:lstStyle/>
          <a:p>
            <a:r>
              <a:rPr lang="en-US" sz="3200" b="1" dirty="0" smtClean="0"/>
              <a:t>1 Million </a:t>
            </a:r>
            <a:r>
              <a:rPr lang="en-US" sz="3200" b="1" dirty="0" smtClean="0">
                <a:sym typeface="Wingdings"/>
              </a:rPr>
              <a:t> Golf Course</a:t>
            </a:r>
          </a:p>
          <a:p>
            <a:r>
              <a:rPr lang="en-US" sz="3200" b="1" dirty="0" smtClean="0">
                <a:sym typeface="Wingdings"/>
              </a:rPr>
              <a:t>1 Million  Lawn and Trees instead of desert landscaping </a:t>
            </a:r>
          </a:p>
          <a:p>
            <a:r>
              <a:rPr lang="en-US" sz="3200" b="1" dirty="0" smtClean="0">
                <a:sym typeface="Wingdings"/>
              </a:rPr>
              <a:t>1 Million  Human Consumption</a:t>
            </a:r>
          </a:p>
          <a:p>
            <a:r>
              <a:rPr lang="en-US" sz="3200" b="1" dirty="0" smtClean="0">
                <a:sym typeface="Wingdings"/>
              </a:rPr>
              <a:t>After 30 Million in budget cuts to faculty &amp; staff, NMSU announced: </a:t>
            </a:r>
            <a:r>
              <a:rPr lang="en-US" sz="3200" b="1" dirty="0"/>
              <a:t>Phase II </a:t>
            </a:r>
            <a:r>
              <a:rPr lang="en-US" sz="3200" b="1" dirty="0" smtClean="0"/>
              <a:t>NMSU </a:t>
            </a:r>
            <a:r>
              <a:rPr lang="en-US" sz="3200" b="1" dirty="0"/>
              <a:t>Golf Course from 18 holes to </a:t>
            </a:r>
            <a:r>
              <a:rPr lang="en-US" sz="3200" b="1" dirty="0" smtClean="0"/>
              <a:t>27-holes course</a:t>
            </a:r>
            <a:r>
              <a:rPr lang="en-US" sz="3200" b="1" dirty="0"/>
              <a:t> </a:t>
            </a:r>
            <a:r>
              <a:rPr lang="en-US" sz="3200" b="1" dirty="0" smtClean="0">
                <a:sym typeface="Wingdings"/>
              </a:rPr>
              <a:t> MORE WATER</a:t>
            </a:r>
          </a:p>
          <a:p>
            <a:endParaRPr lang="en-US" sz="3200" b="1"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8</a:t>
            </a:fld>
            <a:endParaRPr lang="en-US"/>
          </a:p>
        </p:txBody>
      </p:sp>
    </p:spTree>
    <p:extLst>
      <p:ext uri="{BB962C8B-B14F-4D97-AF65-F5344CB8AC3E}">
        <p14:creationId xmlns:p14="http://schemas.microsoft.com/office/powerpoint/2010/main" val="95942033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5"/>
            <a:ext cx="8339231" cy="1831371"/>
          </a:xfrm>
        </p:spPr>
        <p:txBody>
          <a:bodyPr/>
          <a:lstStyle/>
          <a:p>
            <a:r>
              <a:rPr lang="en-US" b="1" dirty="0" smtClean="0"/>
              <a:t>Boje’s</a:t>
            </a:r>
            <a:r>
              <a:rPr lang="en-US" sz="4400" b="1" dirty="0" smtClean="0"/>
              <a:t> </a:t>
            </a:r>
            <a:br>
              <a:rPr lang="en-US" sz="4400" b="1" dirty="0" smtClean="0"/>
            </a:br>
            <a:r>
              <a:rPr lang="en-US" sz="4400" b="1" dirty="0" smtClean="0"/>
              <a:t>Sow </a:t>
            </a:r>
            <a:r>
              <a:rPr lang="en-US" sz="4400" b="1" dirty="0"/>
              <a:t>and </a:t>
            </a:r>
            <a:r>
              <a:rPr lang="en-US" sz="4400" b="1" dirty="0" smtClean="0"/>
              <a:t>Reap Principle of fore-caring</a:t>
            </a:r>
            <a:endParaRPr lang="en-US" b="1" dirty="0"/>
          </a:p>
        </p:txBody>
      </p:sp>
      <p:sp>
        <p:nvSpPr>
          <p:cNvPr id="3" name="Content Placeholder 2"/>
          <p:cNvSpPr>
            <a:spLocks noGrp="1"/>
          </p:cNvSpPr>
          <p:nvPr>
            <p:ph idx="1"/>
          </p:nvPr>
        </p:nvSpPr>
        <p:spPr>
          <a:xfrm>
            <a:off x="0" y="2799183"/>
            <a:ext cx="9144000" cy="3144417"/>
          </a:xfrm>
        </p:spPr>
        <p:txBody>
          <a:bodyPr>
            <a:normAutofit/>
          </a:bodyPr>
          <a:lstStyle/>
          <a:p>
            <a:pPr marL="0" indent="0" algn="ctr">
              <a:buNone/>
            </a:pPr>
            <a:r>
              <a:rPr lang="en-US" sz="3600" b="1" dirty="0" smtClean="0">
                <a:sym typeface="Wingdings"/>
              </a:rPr>
              <a:t>When I met Grace Ann, </a:t>
            </a:r>
          </a:p>
          <a:p>
            <a:pPr marL="0" indent="0" algn="ctr">
              <a:buNone/>
            </a:pPr>
            <a:r>
              <a:rPr lang="en-US" sz="3600" b="1" dirty="0" smtClean="0">
                <a:sym typeface="Wingdings"/>
              </a:rPr>
              <a:t>I did sow a thought</a:t>
            </a:r>
            <a:r>
              <a:rPr lang="is-IS" sz="3600" b="1" dirty="0" smtClean="0">
                <a:sym typeface="Wingdings"/>
              </a:rPr>
              <a:t>…</a:t>
            </a:r>
            <a:endParaRPr lang="en-US" sz="3600" b="1"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9</a:t>
            </a:fld>
            <a:endParaRPr lang="en-US"/>
          </a:p>
        </p:txBody>
      </p:sp>
    </p:spTree>
    <p:extLst>
      <p:ext uri="{BB962C8B-B14F-4D97-AF65-F5344CB8AC3E}">
        <p14:creationId xmlns:p14="http://schemas.microsoft.com/office/powerpoint/2010/main" val="370087033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8013</TotalTime>
  <Words>2352</Words>
  <Application>Microsoft Macintosh PowerPoint</Application>
  <PresentationFormat>On-screen Show (4:3)</PresentationFormat>
  <Paragraphs>244</Paragraphs>
  <Slides>46</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Default Theme</vt:lpstr>
      <vt:lpstr>Document</vt:lpstr>
      <vt:lpstr>An Antenarrative Analysis of Donald Trump’s Dialectical Leadership in Society https://davidboje.wordpress.com for paper; slides at http://davidboje.com/quantum </vt:lpstr>
      <vt:lpstr>PowerPoint Presentation</vt:lpstr>
      <vt:lpstr>Quantum Storytelling</vt:lpstr>
      <vt:lpstr>PowerPoint Presentation</vt:lpstr>
      <vt:lpstr>Definitions</vt:lpstr>
      <vt:lpstr>Antenarrative waves freewheeling in spacetimemattering, in advance</vt:lpstr>
      <vt:lpstr>Reaching our Quanta Limit</vt:lpstr>
      <vt:lpstr>NMSU uses 3 million gallons of water each day</vt:lpstr>
      <vt:lpstr>Boje’s  Sow and Reap Principle of fore-caring</vt:lpstr>
      <vt:lpstr>Boje’s Principle of Design</vt:lpstr>
      <vt:lpstr>Rio Grande River has No Water End Sept until March</vt:lpstr>
      <vt:lpstr>How Quantum Storytelling can help? It goes both ways</vt:lpstr>
      <vt:lpstr>               FACTS</vt:lpstr>
      <vt:lpstr>PROBLEM: Science is not persuading Climate Deniers to Believe Climate Science</vt:lpstr>
      <vt:lpstr>Which produces more CO2? TRANSPORTATION or COWS</vt:lpstr>
      <vt:lpstr>YOUR RESISTENCE IS FUTILE IN SOCIETY OF SPECTACLE</vt:lpstr>
      <vt:lpstr>PowerPoint Presentation</vt:lpstr>
      <vt:lpstr>PowerPoint Presentation</vt:lpstr>
      <vt:lpstr>PowerPoint Presentation</vt:lpstr>
      <vt:lpstr>Who consumes more WATER &amp; FOOD? HUMANS or COWS</vt:lpstr>
      <vt:lpstr>Carnivalesque is Back! </vt:lpstr>
      <vt:lpstr>Carnivalesque Research Question</vt:lpstr>
      <vt:lpstr>Thomas Jefferson was right!</vt:lpstr>
      <vt:lpstr>We live in Society of Spectacle with consequents</vt:lpstr>
      <vt:lpstr>Spectacle Society: Trum Tweet effects  Stock price</vt:lpstr>
      <vt:lpstr>PowerPoint Presentation</vt:lpstr>
      <vt:lpstr>FAST FOOD and CLIMATE DENIERS in Trump Leadership Picks</vt:lpstr>
      <vt:lpstr>Carnivalesque is Back!</vt:lpstr>
      <vt:lpstr>Carnivalesque</vt:lpstr>
      <vt:lpstr>VETERANS THEATER is Theater of the Oppressed</vt:lpstr>
      <vt:lpstr>Carnivalesque IDEAS </vt:lpstr>
      <vt:lpstr>How to Carnivalize CLIMATE DENIAL?</vt:lpstr>
      <vt:lpstr>How to Carnivalize New Mexico Defunding of K-12 &amp; Higher Education?</vt:lpstr>
      <vt:lpstr>PowerPoint Presentation</vt:lpstr>
      <vt:lpstr>Fore-caring? Would you Bike to Work? Boje’s Recumbent Trike</vt:lpstr>
      <vt:lpstr>MY SOW AND REAP POINT</vt:lpstr>
      <vt:lpstr>CARBON FOOTPRINT of USA</vt:lpstr>
      <vt:lpstr>PowerPoint Presentation</vt:lpstr>
      <vt:lpstr>University Negations of People &amp; Answerability to Ecosystem</vt:lpstr>
      <vt:lpstr>SOS 11 BILLION  </vt:lpstr>
      <vt:lpstr>PowerPoint Presentation</vt:lpstr>
      <vt:lpstr>Would you CHANGE your FOOD-PRINT?</vt:lpstr>
      <vt:lpstr>PowerPoint Presentation</vt:lpstr>
      <vt:lpstr>PowerPoint Presentation</vt:lpstr>
      <vt:lpstr>How to have less of a FOOTPRINT on Earth?</vt:lpstr>
      <vt:lpstr>THANK YOU</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 Morse Code signal of Extreme Distress &amp; Call for Help</dc:title>
  <dc:creator>David Boje</dc:creator>
  <cp:lastModifiedBy>David Boje</cp:lastModifiedBy>
  <cp:revision>110</cp:revision>
  <dcterms:created xsi:type="dcterms:W3CDTF">2016-01-20T11:28:40Z</dcterms:created>
  <dcterms:modified xsi:type="dcterms:W3CDTF">2016-12-16T14:44:35Z</dcterms:modified>
</cp:coreProperties>
</file>